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0" r:id="rId2"/>
    <p:sldId id="317" r:id="rId3"/>
    <p:sldId id="311" r:id="rId4"/>
    <p:sldId id="312" r:id="rId5"/>
    <p:sldId id="313" r:id="rId6"/>
    <p:sldId id="314" r:id="rId7"/>
    <p:sldId id="315" r:id="rId8"/>
    <p:sldId id="318" r:id="rId9"/>
    <p:sldId id="319" r:id="rId10"/>
    <p:sldId id="316" r:id="rId11"/>
    <p:sldId id="290" r:id="rId12"/>
    <p:sldId id="302" r:id="rId13"/>
    <p:sldId id="277" r:id="rId14"/>
    <p:sldId id="278" r:id="rId15"/>
    <p:sldId id="303" r:id="rId16"/>
    <p:sldId id="272" r:id="rId17"/>
    <p:sldId id="279" r:id="rId18"/>
    <p:sldId id="280" r:id="rId19"/>
    <p:sldId id="281" r:id="rId20"/>
    <p:sldId id="291" r:id="rId21"/>
    <p:sldId id="308" r:id="rId22"/>
    <p:sldId id="275" r:id="rId23"/>
    <p:sldId id="257" r:id="rId24"/>
    <p:sldId id="309" r:id="rId25"/>
    <p:sldId id="273" r:id="rId26"/>
    <p:sldId id="307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9862F"/>
    <a:srgbClr val="539432"/>
    <a:srgbClr val="FFCD0D"/>
    <a:srgbClr val="F5F5F5"/>
    <a:srgbClr val="7BBA4A"/>
    <a:srgbClr val="CCDAE6"/>
    <a:srgbClr val="FAB941"/>
    <a:srgbClr val="ACD192"/>
    <a:srgbClr val="FEE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 autoAdjust="0"/>
    <p:restoredTop sz="94718" autoAdjust="0"/>
  </p:normalViewPr>
  <p:slideViewPr>
    <p:cSldViewPr>
      <p:cViewPr>
        <p:scale>
          <a:sx n="94" d="100"/>
          <a:sy n="94" d="100"/>
        </p:scale>
        <p:origin x="-144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B2C92-5491-9A45-9AEE-76CF7ABF01E8}" type="doc">
      <dgm:prSet loTypeId="urn:microsoft.com/office/officeart/2005/8/layout/arrow5" loCatId="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93CC509-11EE-E04B-BEDD-E2241109222C}">
      <dgm:prSet phldrT="[Text]" custT="1"/>
      <dgm:spPr>
        <a:solidFill>
          <a:srgbClr val="0B5379"/>
        </a:solidFill>
      </dgm:spPr>
      <dgm:t>
        <a:bodyPr/>
        <a:lstStyle/>
        <a:p>
          <a:r>
            <a:rPr lang="en-US" sz="1600" b="1" dirty="0"/>
            <a:t>Financiers</a:t>
          </a:r>
        </a:p>
        <a:p>
          <a:r>
            <a:rPr lang="en-US" sz="1600" dirty="0">
              <a:latin typeface="Calibri"/>
              <a:cs typeface="Calibri"/>
            </a:rPr>
            <a:t>- predictability of risks</a:t>
          </a:r>
        </a:p>
        <a:p>
          <a:r>
            <a:rPr lang="en-US" sz="1600" dirty="0">
              <a:latin typeface="Calibri"/>
              <a:cs typeface="Calibri"/>
            </a:rPr>
            <a:t>- standardization</a:t>
          </a:r>
        </a:p>
        <a:p>
          <a:r>
            <a:rPr lang="en-US" sz="1600" dirty="0">
              <a:latin typeface="Calibri"/>
              <a:cs typeface="Calibri"/>
            </a:rPr>
            <a:t>- cash flows (IRR, NPV)</a:t>
          </a:r>
        </a:p>
        <a:p>
          <a:r>
            <a:rPr lang="en-US" sz="1600" dirty="0">
              <a:latin typeface="Calibri"/>
              <a:cs typeface="Calibri"/>
            </a:rPr>
            <a:t>- transaction costs</a:t>
          </a:r>
        </a:p>
      </dgm:t>
    </dgm:pt>
    <dgm:pt modelId="{69B0C77E-2B91-434F-AD3E-3323F38EBAB5}" type="parTrans" cxnId="{5D5516F1-CE5F-7C42-987D-08037647706B}">
      <dgm:prSet/>
      <dgm:spPr/>
      <dgm:t>
        <a:bodyPr/>
        <a:lstStyle/>
        <a:p>
          <a:endParaRPr lang="en-US"/>
        </a:p>
      </dgm:t>
    </dgm:pt>
    <dgm:pt modelId="{2D4823E1-9EC9-D94A-BD25-C06344292B76}" type="sibTrans" cxnId="{5D5516F1-CE5F-7C42-987D-08037647706B}">
      <dgm:prSet/>
      <dgm:spPr/>
      <dgm:t>
        <a:bodyPr/>
        <a:lstStyle/>
        <a:p>
          <a:endParaRPr lang="en-US"/>
        </a:p>
      </dgm:t>
    </dgm:pt>
    <dgm:pt modelId="{19CDAA43-4F8D-0344-B2C7-59B8BAE7479E}">
      <dgm:prSet phldrT="[Text]" custT="1"/>
      <dgm:spPr>
        <a:solidFill>
          <a:srgbClr val="0B5379"/>
        </a:solidFill>
      </dgm:spPr>
      <dgm:t>
        <a:bodyPr/>
        <a:lstStyle/>
        <a:p>
          <a:r>
            <a:rPr lang="en-US" sz="1600" b="1" dirty="0"/>
            <a:t>Local EE projects </a:t>
          </a:r>
        </a:p>
        <a:p>
          <a:r>
            <a:rPr lang="en-US" sz="1600" dirty="0">
              <a:latin typeface="Calibri"/>
              <a:cs typeface="Calibri"/>
            </a:rPr>
            <a:t>- capacity constraints (no core business)</a:t>
          </a:r>
        </a:p>
        <a:p>
          <a:r>
            <a:rPr lang="en-US" sz="1600" dirty="0">
              <a:latin typeface="Calibri"/>
              <a:cs typeface="Calibri"/>
            </a:rPr>
            <a:t>-  Bankability mentality</a:t>
          </a:r>
        </a:p>
        <a:p>
          <a:r>
            <a:rPr lang="en-US" sz="1600" dirty="0">
              <a:latin typeface="Calibri"/>
              <a:cs typeface="Calibri"/>
            </a:rPr>
            <a:t>- ESA Accounting rules</a:t>
          </a:r>
        </a:p>
        <a:p>
          <a:r>
            <a:rPr lang="en-US" sz="1600" dirty="0">
              <a:latin typeface="Calibri"/>
              <a:cs typeface="Calibri"/>
            </a:rPr>
            <a:t>- bundling needs</a:t>
          </a:r>
        </a:p>
      </dgm:t>
    </dgm:pt>
    <dgm:pt modelId="{B6EFAE0C-8EE9-1C49-86D0-2255FFE016AF}" type="parTrans" cxnId="{8242AA80-0215-DF48-9A61-E4C72424F00A}">
      <dgm:prSet/>
      <dgm:spPr/>
      <dgm:t>
        <a:bodyPr/>
        <a:lstStyle/>
        <a:p>
          <a:endParaRPr lang="en-US"/>
        </a:p>
      </dgm:t>
    </dgm:pt>
    <dgm:pt modelId="{5778A3EF-4751-BA4A-BB5F-E2FB7281D2C0}" type="sibTrans" cxnId="{8242AA80-0215-DF48-9A61-E4C72424F00A}">
      <dgm:prSet/>
      <dgm:spPr/>
      <dgm:t>
        <a:bodyPr/>
        <a:lstStyle/>
        <a:p>
          <a:endParaRPr lang="en-US"/>
        </a:p>
      </dgm:t>
    </dgm:pt>
    <dgm:pt modelId="{CCE1BDB8-8313-2343-9308-D0BDA5535C38}" type="pres">
      <dgm:prSet presAssocID="{6D7B2C92-5491-9A45-9AEE-76CF7ABF01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A051BA-1D5B-0545-8D84-92F9F5896FB8}" type="pres">
      <dgm:prSet presAssocID="{893CC509-11EE-E04B-BEDD-E2241109222C}" presName="arrow" presStyleLbl="node1" presStyleIdx="0" presStyleCnt="2" custScaleX="108736" custScaleY="113331" custRadScaleRad="84960" custRadScaleInc="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4AB6A3-5413-0843-BB15-4B255DAEDFE0}" type="pres">
      <dgm:prSet presAssocID="{19CDAA43-4F8D-0344-B2C7-59B8BAE7479E}" presName="arrow" presStyleLbl="node1" presStyleIdx="1" presStyleCnt="2" custScaleX="108851" custScaleY="103601" custRadScaleRad="934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66CB07-E255-4479-9099-27CD26FC6441}" type="presOf" srcId="{6D7B2C92-5491-9A45-9AEE-76CF7ABF01E8}" destId="{CCE1BDB8-8313-2343-9308-D0BDA5535C38}" srcOrd="0" destOrd="0" presId="urn:microsoft.com/office/officeart/2005/8/layout/arrow5"/>
    <dgm:cxn modelId="{815C5A10-1B4F-4ECE-B963-7E48145B46F3}" type="presOf" srcId="{893CC509-11EE-E04B-BEDD-E2241109222C}" destId="{E1A051BA-1D5B-0545-8D84-92F9F5896FB8}" srcOrd="0" destOrd="0" presId="urn:microsoft.com/office/officeart/2005/8/layout/arrow5"/>
    <dgm:cxn modelId="{5D5516F1-CE5F-7C42-987D-08037647706B}" srcId="{6D7B2C92-5491-9A45-9AEE-76CF7ABF01E8}" destId="{893CC509-11EE-E04B-BEDD-E2241109222C}" srcOrd="0" destOrd="0" parTransId="{69B0C77E-2B91-434F-AD3E-3323F38EBAB5}" sibTransId="{2D4823E1-9EC9-D94A-BD25-C06344292B76}"/>
    <dgm:cxn modelId="{8242AA80-0215-DF48-9A61-E4C72424F00A}" srcId="{6D7B2C92-5491-9A45-9AEE-76CF7ABF01E8}" destId="{19CDAA43-4F8D-0344-B2C7-59B8BAE7479E}" srcOrd="1" destOrd="0" parTransId="{B6EFAE0C-8EE9-1C49-86D0-2255FFE016AF}" sibTransId="{5778A3EF-4751-BA4A-BB5F-E2FB7281D2C0}"/>
    <dgm:cxn modelId="{7304852C-AB9F-4272-B36A-1CFA5FEC60F1}" type="presOf" srcId="{19CDAA43-4F8D-0344-B2C7-59B8BAE7479E}" destId="{394AB6A3-5413-0843-BB15-4B255DAEDFE0}" srcOrd="0" destOrd="0" presId="urn:microsoft.com/office/officeart/2005/8/layout/arrow5"/>
    <dgm:cxn modelId="{107EC447-118D-4126-980E-0B759AEF4473}" type="presParOf" srcId="{CCE1BDB8-8313-2343-9308-D0BDA5535C38}" destId="{E1A051BA-1D5B-0545-8D84-92F9F5896FB8}" srcOrd="0" destOrd="0" presId="urn:microsoft.com/office/officeart/2005/8/layout/arrow5"/>
    <dgm:cxn modelId="{7EE58DD8-CF87-4FE9-AD1C-1B02BACA5DA7}" type="presParOf" srcId="{CCE1BDB8-8313-2343-9308-D0BDA5535C38}" destId="{394AB6A3-5413-0843-BB15-4B255DAEDFE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C82BA2-7D12-7D47-9E8F-E47C02FC55D0}" type="doc">
      <dgm:prSet loTypeId="urn:microsoft.com/office/officeart/2005/8/layout/hProcess4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28699E9D-42D1-2F40-9261-BA7F25199427}">
      <dgm:prSet phldrT="[Texte]"/>
      <dgm:spPr>
        <a:solidFill>
          <a:srgbClr val="0B5379"/>
        </a:solidFill>
      </dgm:spPr>
      <dgm:t>
        <a:bodyPr/>
        <a:lstStyle/>
        <a:p>
          <a:r>
            <a:rPr lang="en-GB" noProof="0" dirty="0"/>
            <a:t>In-depth study</a:t>
          </a:r>
        </a:p>
      </dgm:t>
    </dgm:pt>
    <dgm:pt modelId="{D04DA402-8A61-774D-936A-1DF67AD51542}" type="parTrans" cxnId="{125566CD-6FFA-2945-870F-FD2C9FB8FE5F}">
      <dgm:prSet/>
      <dgm:spPr/>
      <dgm:t>
        <a:bodyPr/>
        <a:lstStyle/>
        <a:p>
          <a:endParaRPr lang="fr-FR"/>
        </a:p>
      </dgm:t>
    </dgm:pt>
    <dgm:pt modelId="{3E0B6FEA-C2D9-614B-89F6-B8601BB27AB5}" type="sibTrans" cxnId="{125566CD-6FFA-2945-870F-FD2C9FB8FE5F}">
      <dgm:prSet/>
      <dgm:spPr>
        <a:solidFill>
          <a:srgbClr val="CCDAE7">
            <a:alpha val="90000"/>
          </a:srgbClr>
        </a:solidFill>
      </dgm:spPr>
      <dgm:t>
        <a:bodyPr/>
        <a:lstStyle/>
        <a:p>
          <a:endParaRPr lang="fr-FR"/>
        </a:p>
      </dgm:t>
    </dgm:pt>
    <dgm:pt modelId="{98B71D03-C12D-5D46-9C61-FDA94A0B61FE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GB" noProof="0" dirty="0"/>
            <a:t>24 models analysed</a:t>
          </a:r>
        </a:p>
      </dgm:t>
    </dgm:pt>
    <dgm:pt modelId="{A059C5B3-F06A-784C-A85B-8EEF61EBDF74}" type="parTrans" cxnId="{CC176221-8319-AF46-95CE-B46054A6B33D}">
      <dgm:prSet/>
      <dgm:spPr/>
      <dgm:t>
        <a:bodyPr/>
        <a:lstStyle/>
        <a:p>
          <a:endParaRPr lang="fr-FR"/>
        </a:p>
      </dgm:t>
    </dgm:pt>
    <dgm:pt modelId="{0CA87438-8E56-6C45-92D3-FCCA0A3D29BE}" type="sibTrans" cxnId="{CC176221-8319-AF46-95CE-B46054A6B33D}">
      <dgm:prSet/>
      <dgm:spPr/>
      <dgm:t>
        <a:bodyPr/>
        <a:lstStyle/>
        <a:p>
          <a:endParaRPr lang="fr-FR"/>
        </a:p>
      </dgm:t>
    </dgm:pt>
    <dgm:pt modelId="{D431635A-C7D6-4745-8C13-3DC29F986D4C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GB" noProof="0" dirty="0"/>
            <a:t>Guidance material</a:t>
          </a:r>
        </a:p>
      </dgm:t>
    </dgm:pt>
    <dgm:pt modelId="{88CF59BC-C5DA-C243-AC71-9BE03963A2A7}" type="parTrans" cxnId="{3F495F48-7AF9-2443-ACAF-631115A6783B}">
      <dgm:prSet/>
      <dgm:spPr/>
      <dgm:t>
        <a:bodyPr/>
        <a:lstStyle/>
        <a:p>
          <a:endParaRPr lang="fr-FR"/>
        </a:p>
      </dgm:t>
    </dgm:pt>
    <dgm:pt modelId="{02B789EE-AD40-774F-A9EA-460BC8AD6A5B}" type="sibTrans" cxnId="{3F495F48-7AF9-2443-ACAF-631115A6783B}">
      <dgm:prSet/>
      <dgm:spPr/>
      <dgm:t>
        <a:bodyPr/>
        <a:lstStyle/>
        <a:p>
          <a:endParaRPr lang="fr-FR"/>
        </a:p>
      </dgm:t>
    </dgm:pt>
    <dgm:pt modelId="{6168B863-3DDE-6843-9F74-B90482967939}">
      <dgm:prSet phldrT="[Texte]"/>
      <dgm:spPr>
        <a:solidFill>
          <a:srgbClr val="0B5379"/>
        </a:solidFill>
      </dgm:spPr>
      <dgm:t>
        <a:bodyPr/>
        <a:lstStyle/>
        <a:p>
          <a:r>
            <a:rPr lang="en-GB" noProof="0" dirty="0"/>
            <a:t>3 Pilot projects</a:t>
          </a:r>
        </a:p>
      </dgm:t>
    </dgm:pt>
    <dgm:pt modelId="{38074D84-1944-BF41-8943-FBD89276C130}" type="parTrans" cxnId="{DBA52425-C20E-5E44-A960-F93D85DCF4A9}">
      <dgm:prSet/>
      <dgm:spPr/>
      <dgm:t>
        <a:bodyPr/>
        <a:lstStyle/>
        <a:p>
          <a:endParaRPr lang="fr-FR"/>
        </a:p>
      </dgm:t>
    </dgm:pt>
    <dgm:pt modelId="{B4CEDBE3-D672-ED45-95A1-B117753A3776}" type="sibTrans" cxnId="{DBA52425-C20E-5E44-A960-F93D85DCF4A9}">
      <dgm:prSet/>
      <dgm:spPr>
        <a:solidFill>
          <a:srgbClr val="CCDAE7">
            <a:alpha val="90000"/>
          </a:srgbClr>
        </a:solidFill>
      </dgm:spPr>
      <dgm:t>
        <a:bodyPr/>
        <a:lstStyle/>
        <a:p>
          <a:endParaRPr lang="fr-FR"/>
        </a:p>
      </dgm:t>
    </dgm:pt>
    <dgm:pt modelId="{1F8E24C9-02DD-A84D-8802-379FDFD22B6F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GB" noProof="0"/>
            <a:t>Liège (BE)</a:t>
          </a:r>
        </a:p>
      </dgm:t>
    </dgm:pt>
    <dgm:pt modelId="{2E84DA79-4DEC-C44F-907D-AA1AC71BBDF1}" type="parTrans" cxnId="{615D7365-2D7A-9648-8FF5-0F9D9819D1ED}">
      <dgm:prSet/>
      <dgm:spPr/>
      <dgm:t>
        <a:bodyPr/>
        <a:lstStyle/>
        <a:p>
          <a:endParaRPr lang="fr-FR"/>
        </a:p>
      </dgm:t>
    </dgm:pt>
    <dgm:pt modelId="{2B5B0131-6483-684C-875F-99B893ACD087}" type="sibTrans" cxnId="{615D7365-2D7A-9648-8FF5-0F9D9819D1ED}">
      <dgm:prSet/>
      <dgm:spPr/>
      <dgm:t>
        <a:bodyPr/>
        <a:lstStyle/>
        <a:p>
          <a:endParaRPr lang="fr-FR"/>
        </a:p>
      </dgm:t>
    </dgm:pt>
    <dgm:pt modelId="{A9F36747-056A-1B40-B17C-CEE9C114AF7E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GB" noProof="0"/>
            <a:t>Murcia (S)</a:t>
          </a:r>
        </a:p>
      </dgm:t>
    </dgm:pt>
    <dgm:pt modelId="{24B60D4B-7F46-D848-987C-AE293E283394}" type="parTrans" cxnId="{A12AD8A0-7B02-9347-9F81-0688A3DBAE88}">
      <dgm:prSet/>
      <dgm:spPr/>
      <dgm:t>
        <a:bodyPr/>
        <a:lstStyle/>
        <a:p>
          <a:endParaRPr lang="fr-FR"/>
        </a:p>
      </dgm:t>
    </dgm:pt>
    <dgm:pt modelId="{894EA90D-0AA5-0048-BA3C-82E3C2B6672D}" type="sibTrans" cxnId="{A12AD8A0-7B02-9347-9F81-0688A3DBAE88}">
      <dgm:prSet/>
      <dgm:spPr/>
      <dgm:t>
        <a:bodyPr/>
        <a:lstStyle/>
        <a:p>
          <a:endParaRPr lang="fr-FR"/>
        </a:p>
      </dgm:t>
    </dgm:pt>
    <dgm:pt modelId="{E88A42F4-93AE-6F4A-9CCB-CFF44660ACCE}">
      <dgm:prSet phldrT="[Texte]"/>
      <dgm:spPr>
        <a:solidFill>
          <a:srgbClr val="0B5379"/>
        </a:solidFill>
      </dgm:spPr>
      <dgm:t>
        <a:bodyPr/>
        <a:lstStyle/>
        <a:p>
          <a:r>
            <a:rPr lang="en-GB" noProof="0" dirty="0"/>
            <a:t>10 focus countries</a:t>
          </a:r>
        </a:p>
      </dgm:t>
    </dgm:pt>
    <dgm:pt modelId="{6C36AACF-9B15-664C-9729-B53129B56259}" type="parTrans" cxnId="{534DD36B-30DD-A541-BF72-256BEC4B7F8B}">
      <dgm:prSet/>
      <dgm:spPr/>
      <dgm:t>
        <a:bodyPr/>
        <a:lstStyle/>
        <a:p>
          <a:endParaRPr lang="fr-FR"/>
        </a:p>
      </dgm:t>
    </dgm:pt>
    <dgm:pt modelId="{145E4318-EB11-1049-9B18-9F762E55FC79}" type="sibTrans" cxnId="{534DD36B-30DD-A541-BF72-256BEC4B7F8B}">
      <dgm:prSet/>
      <dgm:spPr/>
      <dgm:t>
        <a:bodyPr/>
        <a:lstStyle/>
        <a:p>
          <a:endParaRPr lang="fr-FR"/>
        </a:p>
      </dgm:t>
    </dgm:pt>
    <dgm:pt modelId="{3C664D15-0CEA-924A-B861-8839016D69D2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GB" noProof="0"/>
            <a:t>Guidance material</a:t>
          </a:r>
        </a:p>
      </dgm:t>
    </dgm:pt>
    <dgm:pt modelId="{B5898883-61CA-FC4D-B987-E1C7D11AB694}" type="parTrans" cxnId="{4B53C3BD-AF6F-AA4F-9E28-AA93ED95C0BC}">
      <dgm:prSet/>
      <dgm:spPr/>
      <dgm:t>
        <a:bodyPr/>
        <a:lstStyle/>
        <a:p>
          <a:endParaRPr lang="fr-FR"/>
        </a:p>
      </dgm:t>
    </dgm:pt>
    <dgm:pt modelId="{6AE676D8-10DE-2B4D-B178-28DF5FE9B76B}" type="sibTrans" cxnId="{4B53C3BD-AF6F-AA4F-9E28-AA93ED95C0BC}">
      <dgm:prSet/>
      <dgm:spPr/>
      <dgm:t>
        <a:bodyPr/>
        <a:lstStyle/>
        <a:p>
          <a:endParaRPr lang="fr-FR"/>
        </a:p>
      </dgm:t>
    </dgm:pt>
    <dgm:pt modelId="{6E685411-4FA5-F54C-A675-0DC7D72DC7BD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GB" noProof="0"/>
            <a:t>Capacity building</a:t>
          </a:r>
        </a:p>
      </dgm:t>
    </dgm:pt>
    <dgm:pt modelId="{B8212320-B80C-0942-B214-295B0EF209C3}" type="parTrans" cxnId="{916CEC92-5051-5D47-973D-2F56966EEA66}">
      <dgm:prSet/>
      <dgm:spPr/>
      <dgm:t>
        <a:bodyPr/>
        <a:lstStyle/>
        <a:p>
          <a:endParaRPr lang="fr-FR"/>
        </a:p>
      </dgm:t>
    </dgm:pt>
    <dgm:pt modelId="{FC1853A6-566A-5E4D-9C19-2F61830F3C1F}" type="sibTrans" cxnId="{916CEC92-5051-5D47-973D-2F56966EEA66}">
      <dgm:prSet/>
      <dgm:spPr/>
      <dgm:t>
        <a:bodyPr/>
        <a:lstStyle/>
        <a:p>
          <a:endParaRPr lang="fr-FR"/>
        </a:p>
      </dgm:t>
    </dgm:pt>
    <dgm:pt modelId="{1D73A2A4-2174-634C-BD56-67CFABDE4941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GB" noProof="0"/>
            <a:t>Rodhope (BG)</a:t>
          </a:r>
        </a:p>
      </dgm:t>
    </dgm:pt>
    <dgm:pt modelId="{45A24CA2-35C4-6A4A-B024-A48ACCA3F38C}" type="parTrans" cxnId="{6BB4F704-36FF-3042-B5D5-4CDF4F7C12C8}">
      <dgm:prSet/>
      <dgm:spPr/>
      <dgm:t>
        <a:bodyPr/>
        <a:lstStyle/>
        <a:p>
          <a:endParaRPr lang="fr-FR"/>
        </a:p>
      </dgm:t>
    </dgm:pt>
    <dgm:pt modelId="{C3048C97-616E-D141-B81F-37591616F68A}" type="sibTrans" cxnId="{6BB4F704-36FF-3042-B5D5-4CDF4F7C12C8}">
      <dgm:prSet/>
      <dgm:spPr/>
      <dgm:t>
        <a:bodyPr/>
        <a:lstStyle/>
        <a:p>
          <a:endParaRPr lang="fr-FR"/>
        </a:p>
      </dgm:t>
    </dgm:pt>
    <dgm:pt modelId="{3CA61F62-C43E-1448-834E-75594E14FF40}" type="pres">
      <dgm:prSet presAssocID="{1FC82BA2-7D12-7D47-9E8F-E47C02FC55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2C70511-9989-D34F-A189-97E7B9443775}" type="pres">
      <dgm:prSet presAssocID="{1FC82BA2-7D12-7D47-9E8F-E47C02FC55D0}" presName="tSp" presStyleCnt="0"/>
      <dgm:spPr/>
    </dgm:pt>
    <dgm:pt modelId="{4157F658-DCEC-7C4C-8F93-271F3F525227}" type="pres">
      <dgm:prSet presAssocID="{1FC82BA2-7D12-7D47-9E8F-E47C02FC55D0}" presName="bSp" presStyleCnt="0"/>
      <dgm:spPr/>
    </dgm:pt>
    <dgm:pt modelId="{6017BADD-409C-8140-BA7B-48AE601D22F5}" type="pres">
      <dgm:prSet presAssocID="{1FC82BA2-7D12-7D47-9E8F-E47C02FC55D0}" presName="process" presStyleCnt="0"/>
      <dgm:spPr/>
    </dgm:pt>
    <dgm:pt modelId="{E3F9A796-A1F4-9E40-B3B9-6B97C989B74A}" type="pres">
      <dgm:prSet presAssocID="{28699E9D-42D1-2F40-9261-BA7F25199427}" presName="composite1" presStyleCnt="0"/>
      <dgm:spPr/>
    </dgm:pt>
    <dgm:pt modelId="{5E7DCEA4-CEDF-ED4B-AF00-D36973E218B2}" type="pres">
      <dgm:prSet presAssocID="{28699E9D-42D1-2F40-9261-BA7F25199427}" presName="dummyNode1" presStyleLbl="node1" presStyleIdx="0" presStyleCnt="3"/>
      <dgm:spPr/>
    </dgm:pt>
    <dgm:pt modelId="{0660CE1E-DA3B-2D46-9ADA-89B77AE087C0}" type="pres">
      <dgm:prSet presAssocID="{28699E9D-42D1-2F40-9261-BA7F2519942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E5A49C-50CB-E541-86F9-DDEAE9CA145A}" type="pres">
      <dgm:prSet presAssocID="{28699E9D-42D1-2F40-9261-BA7F2519942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3232F1-064A-394D-9013-B2B121BF4803}" type="pres">
      <dgm:prSet presAssocID="{28699E9D-42D1-2F40-9261-BA7F2519942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EA0516-6585-0D4E-BF31-BE9F5DB27732}" type="pres">
      <dgm:prSet presAssocID="{28699E9D-42D1-2F40-9261-BA7F25199427}" presName="connSite1" presStyleCnt="0"/>
      <dgm:spPr/>
    </dgm:pt>
    <dgm:pt modelId="{5A24981E-6CFB-8142-97B1-F3F726BCED54}" type="pres">
      <dgm:prSet presAssocID="{3E0B6FEA-C2D9-614B-89F6-B8601BB27AB5}" presName="Name9" presStyleLbl="sibTrans2D1" presStyleIdx="0" presStyleCnt="2"/>
      <dgm:spPr/>
      <dgm:t>
        <a:bodyPr/>
        <a:lstStyle/>
        <a:p>
          <a:endParaRPr lang="en-GB"/>
        </a:p>
      </dgm:t>
    </dgm:pt>
    <dgm:pt modelId="{62CEE4B2-A2F9-A841-B7B9-43213095A536}" type="pres">
      <dgm:prSet presAssocID="{6168B863-3DDE-6843-9F74-B90482967939}" presName="composite2" presStyleCnt="0"/>
      <dgm:spPr/>
    </dgm:pt>
    <dgm:pt modelId="{278A49DC-7BDB-924B-8E57-AEBD62F663C7}" type="pres">
      <dgm:prSet presAssocID="{6168B863-3DDE-6843-9F74-B90482967939}" presName="dummyNode2" presStyleLbl="node1" presStyleIdx="0" presStyleCnt="3"/>
      <dgm:spPr/>
    </dgm:pt>
    <dgm:pt modelId="{F31B6040-D425-4947-B1F4-ABDB2A5A4EA2}" type="pres">
      <dgm:prSet presAssocID="{6168B863-3DDE-6843-9F74-B9048296793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435202-DB27-8348-BA62-FE416ED2C942}" type="pres">
      <dgm:prSet presAssocID="{6168B863-3DDE-6843-9F74-B9048296793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C4DAB-2E9A-0C47-AB1B-04F24B25FBB6}" type="pres">
      <dgm:prSet presAssocID="{6168B863-3DDE-6843-9F74-B9048296793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2628A5-BD45-104B-9CE3-0AA2A8E37547}" type="pres">
      <dgm:prSet presAssocID="{6168B863-3DDE-6843-9F74-B90482967939}" presName="connSite2" presStyleCnt="0"/>
      <dgm:spPr/>
    </dgm:pt>
    <dgm:pt modelId="{3CF0ECFB-F41C-8D44-8590-3CF99C522FAD}" type="pres">
      <dgm:prSet presAssocID="{B4CEDBE3-D672-ED45-95A1-B117753A3776}" presName="Name18" presStyleLbl="sibTrans2D1" presStyleIdx="1" presStyleCnt="2"/>
      <dgm:spPr/>
      <dgm:t>
        <a:bodyPr/>
        <a:lstStyle/>
        <a:p>
          <a:endParaRPr lang="en-GB"/>
        </a:p>
      </dgm:t>
    </dgm:pt>
    <dgm:pt modelId="{53E93145-7970-3E4A-92B3-0051CC2CE697}" type="pres">
      <dgm:prSet presAssocID="{E88A42F4-93AE-6F4A-9CCB-CFF44660ACCE}" presName="composite1" presStyleCnt="0"/>
      <dgm:spPr/>
    </dgm:pt>
    <dgm:pt modelId="{5B7A677C-FA97-7445-BE7B-315A71D238A9}" type="pres">
      <dgm:prSet presAssocID="{E88A42F4-93AE-6F4A-9CCB-CFF44660ACCE}" presName="dummyNode1" presStyleLbl="node1" presStyleIdx="1" presStyleCnt="3"/>
      <dgm:spPr/>
    </dgm:pt>
    <dgm:pt modelId="{971775B8-BBE5-3848-A81F-82F07FAB02C9}" type="pres">
      <dgm:prSet presAssocID="{E88A42F4-93AE-6F4A-9CCB-CFF44660ACC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AE8D77-76CB-714F-B6B0-B81229B40FD0}" type="pres">
      <dgm:prSet presAssocID="{E88A42F4-93AE-6F4A-9CCB-CFF44660ACC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A1D98C-73B1-2B4F-A59E-CC059B383510}" type="pres">
      <dgm:prSet presAssocID="{E88A42F4-93AE-6F4A-9CCB-CFF44660ACC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0C1D06-4F63-0840-98F3-D0583FEEB6B8}" type="pres">
      <dgm:prSet presAssocID="{E88A42F4-93AE-6F4A-9CCB-CFF44660ACCE}" presName="connSite1" presStyleCnt="0"/>
      <dgm:spPr/>
    </dgm:pt>
  </dgm:ptLst>
  <dgm:cxnLst>
    <dgm:cxn modelId="{916CEC92-5051-5D47-973D-2F56966EEA66}" srcId="{E88A42F4-93AE-6F4A-9CCB-CFF44660ACCE}" destId="{6E685411-4FA5-F54C-A675-0DC7D72DC7BD}" srcOrd="1" destOrd="0" parTransId="{B8212320-B80C-0942-B214-295B0EF209C3}" sibTransId="{FC1853A6-566A-5E4D-9C19-2F61830F3C1F}"/>
    <dgm:cxn modelId="{452BCCE9-B852-4B67-8064-DEAE497D825B}" type="presOf" srcId="{98B71D03-C12D-5D46-9C61-FDA94A0B61FE}" destId="{57E5A49C-50CB-E541-86F9-DDEAE9CA145A}" srcOrd="1" destOrd="0" presId="urn:microsoft.com/office/officeart/2005/8/layout/hProcess4"/>
    <dgm:cxn modelId="{3F495F48-7AF9-2443-ACAF-631115A6783B}" srcId="{28699E9D-42D1-2F40-9261-BA7F25199427}" destId="{D431635A-C7D6-4745-8C13-3DC29F986D4C}" srcOrd="1" destOrd="0" parTransId="{88CF59BC-C5DA-C243-AC71-9BE03963A2A7}" sibTransId="{02B789EE-AD40-774F-A9EA-460BC8AD6A5B}"/>
    <dgm:cxn modelId="{5BC11234-C74C-4662-A1AF-E9224FCCDB60}" type="presOf" srcId="{98B71D03-C12D-5D46-9C61-FDA94A0B61FE}" destId="{0660CE1E-DA3B-2D46-9ADA-89B77AE087C0}" srcOrd="0" destOrd="0" presId="urn:microsoft.com/office/officeart/2005/8/layout/hProcess4"/>
    <dgm:cxn modelId="{963AB7A7-8663-438D-A5B0-11C66127B97D}" type="presOf" srcId="{B4CEDBE3-D672-ED45-95A1-B117753A3776}" destId="{3CF0ECFB-F41C-8D44-8590-3CF99C522FAD}" srcOrd="0" destOrd="0" presId="urn:microsoft.com/office/officeart/2005/8/layout/hProcess4"/>
    <dgm:cxn modelId="{DBA52425-C20E-5E44-A960-F93D85DCF4A9}" srcId="{1FC82BA2-7D12-7D47-9E8F-E47C02FC55D0}" destId="{6168B863-3DDE-6843-9F74-B90482967939}" srcOrd="1" destOrd="0" parTransId="{38074D84-1944-BF41-8943-FBD89276C130}" sibTransId="{B4CEDBE3-D672-ED45-95A1-B117753A3776}"/>
    <dgm:cxn modelId="{615D7365-2D7A-9648-8FF5-0F9D9819D1ED}" srcId="{6168B863-3DDE-6843-9F74-B90482967939}" destId="{1F8E24C9-02DD-A84D-8802-379FDFD22B6F}" srcOrd="0" destOrd="0" parTransId="{2E84DA79-4DEC-C44F-907D-AA1AC71BBDF1}" sibTransId="{2B5B0131-6483-684C-875F-99B893ACD087}"/>
    <dgm:cxn modelId="{E73F52A0-4D97-467F-86A5-4B0FF8DD78B1}" type="presOf" srcId="{3C664D15-0CEA-924A-B861-8839016D69D2}" destId="{971775B8-BBE5-3848-A81F-82F07FAB02C9}" srcOrd="0" destOrd="0" presId="urn:microsoft.com/office/officeart/2005/8/layout/hProcess4"/>
    <dgm:cxn modelId="{0B223E5D-7A1A-4AE5-B4ED-429F89F0DD21}" type="presOf" srcId="{6E685411-4FA5-F54C-A675-0DC7D72DC7BD}" destId="{971775B8-BBE5-3848-A81F-82F07FAB02C9}" srcOrd="0" destOrd="1" presId="urn:microsoft.com/office/officeart/2005/8/layout/hProcess4"/>
    <dgm:cxn modelId="{F51EDD4B-EC9B-4C90-821B-A5CA2DEAEE64}" type="presOf" srcId="{1FC82BA2-7D12-7D47-9E8F-E47C02FC55D0}" destId="{3CA61F62-C43E-1448-834E-75594E14FF40}" srcOrd="0" destOrd="0" presId="urn:microsoft.com/office/officeart/2005/8/layout/hProcess4"/>
    <dgm:cxn modelId="{48DA7D2B-F216-4D08-80CE-587FCEFAF8EB}" type="presOf" srcId="{E88A42F4-93AE-6F4A-9CCB-CFF44660ACCE}" destId="{FBA1D98C-73B1-2B4F-A59E-CC059B383510}" srcOrd="0" destOrd="0" presId="urn:microsoft.com/office/officeart/2005/8/layout/hProcess4"/>
    <dgm:cxn modelId="{BE9ADCF0-DA85-41E8-BA26-7DC35073380A}" type="presOf" srcId="{1F8E24C9-02DD-A84D-8802-379FDFD22B6F}" destId="{13435202-DB27-8348-BA62-FE416ED2C942}" srcOrd="1" destOrd="0" presId="urn:microsoft.com/office/officeart/2005/8/layout/hProcess4"/>
    <dgm:cxn modelId="{534DD36B-30DD-A541-BF72-256BEC4B7F8B}" srcId="{1FC82BA2-7D12-7D47-9E8F-E47C02FC55D0}" destId="{E88A42F4-93AE-6F4A-9CCB-CFF44660ACCE}" srcOrd="2" destOrd="0" parTransId="{6C36AACF-9B15-664C-9729-B53129B56259}" sibTransId="{145E4318-EB11-1049-9B18-9F762E55FC79}"/>
    <dgm:cxn modelId="{A12AD8A0-7B02-9347-9F81-0688A3DBAE88}" srcId="{6168B863-3DDE-6843-9F74-B90482967939}" destId="{A9F36747-056A-1B40-B17C-CEE9C114AF7E}" srcOrd="1" destOrd="0" parTransId="{24B60D4B-7F46-D848-987C-AE293E283394}" sibTransId="{894EA90D-0AA5-0048-BA3C-82E3C2B6672D}"/>
    <dgm:cxn modelId="{CC176221-8319-AF46-95CE-B46054A6B33D}" srcId="{28699E9D-42D1-2F40-9261-BA7F25199427}" destId="{98B71D03-C12D-5D46-9C61-FDA94A0B61FE}" srcOrd="0" destOrd="0" parTransId="{A059C5B3-F06A-784C-A85B-8EEF61EBDF74}" sibTransId="{0CA87438-8E56-6C45-92D3-FCCA0A3D29BE}"/>
    <dgm:cxn modelId="{36F583C0-2F16-47F8-A3F9-5B73C2864CFA}" type="presOf" srcId="{6E685411-4FA5-F54C-A675-0DC7D72DC7BD}" destId="{CBAE8D77-76CB-714F-B6B0-B81229B40FD0}" srcOrd="1" destOrd="1" presId="urn:microsoft.com/office/officeart/2005/8/layout/hProcess4"/>
    <dgm:cxn modelId="{7D0C35C8-60F6-48D5-A7D1-8B4C35438737}" type="presOf" srcId="{A9F36747-056A-1B40-B17C-CEE9C114AF7E}" destId="{13435202-DB27-8348-BA62-FE416ED2C942}" srcOrd="1" destOrd="1" presId="urn:microsoft.com/office/officeart/2005/8/layout/hProcess4"/>
    <dgm:cxn modelId="{4B53C3BD-AF6F-AA4F-9E28-AA93ED95C0BC}" srcId="{E88A42F4-93AE-6F4A-9CCB-CFF44660ACCE}" destId="{3C664D15-0CEA-924A-B861-8839016D69D2}" srcOrd="0" destOrd="0" parTransId="{B5898883-61CA-FC4D-B987-E1C7D11AB694}" sibTransId="{6AE676D8-10DE-2B4D-B178-28DF5FE9B76B}"/>
    <dgm:cxn modelId="{4F543638-F048-4BB2-AEC2-5FAA361446B1}" type="presOf" srcId="{1D73A2A4-2174-634C-BD56-67CFABDE4941}" destId="{13435202-DB27-8348-BA62-FE416ED2C942}" srcOrd="1" destOrd="2" presId="urn:microsoft.com/office/officeart/2005/8/layout/hProcess4"/>
    <dgm:cxn modelId="{6BB4F704-36FF-3042-B5D5-4CDF4F7C12C8}" srcId="{6168B863-3DDE-6843-9F74-B90482967939}" destId="{1D73A2A4-2174-634C-BD56-67CFABDE4941}" srcOrd="2" destOrd="0" parTransId="{45A24CA2-35C4-6A4A-B024-A48ACCA3F38C}" sibTransId="{C3048C97-616E-D141-B81F-37591616F68A}"/>
    <dgm:cxn modelId="{9673E102-D50B-4FC9-9F74-8978A8C51B6C}" type="presOf" srcId="{1D73A2A4-2174-634C-BD56-67CFABDE4941}" destId="{F31B6040-D425-4947-B1F4-ABDB2A5A4EA2}" srcOrd="0" destOrd="2" presId="urn:microsoft.com/office/officeart/2005/8/layout/hProcess4"/>
    <dgm:cxn modelId="{805DDDAC-FA9C-4844-968F-BB6870E84D4D}" type="presOf" srcId="{6168B863-3DDE-6843-9F74-B90482967939}" destId="{9C5C4DAB-2E9A-0C47-AB1B-04F24B25FBB6}" srcOrd="0" destOrd="0" presId="urn:microsoft.com/office/officeart/2005/8/layout/hProcess4"/>
    <dgm:cxn modelId="{0A7CCC86-FFB6-41D9-95A8-97B5475F8AAC}" type="presOf" srcId="{D431635A-C7D6-4745-8C13-3DC29F986D4C}" destId="{0660CE1E-DA3B-2D46-9ADA-89B77AE087C0}" srcOrd="0" destOrd="1" presId="urn:microsoft.com/office/officeart/2005/8/layout/hProcess4"/>
    <dgm:cxn modelId="{029FA1D7-16E5-4448-811D-B1E238A7AD31}" type="presOf" srcId="{3E0B6FEA-C2D9-614B-89F6-B8601BB27AB5}" destId="{5A24981E-6CFB-8142-97B1-F3F726BCED54}" srcOrd="0" destOrd="0" presId="urn:microsoft.com/office/officeart/2005/8/layout/hProcess4"/>
    <dgm:cxn modelId="{753E4733-E716-47EE-B262-0ED33AEE0797}" type="presOf" srcId="{3C664D15-0CEA-924A-B861-8839016D69D2}" destId="{CBAE8D77-76CB-714F-B6B0-B81229B40FD0}" srcOrd="1" destOrd="0" presId="urn:microsoft.com/office/officeart/2005/8/layout/hProcess4"/>
    <dgm:cxn modelId="{7FACD541-116B-4FE1-ABB3-0547394C8AC6}" type="presOf" srcId="{28699E9D-42D1-2F40-9261-BA7F25199427}" destId="{F33232F1-064A-394D-9013-B2B121BF4803}" srcOrd="0" destOrd="0" presId="urn:microsoft.com/office/officeart/2005/8/layout/hProcess4"/>
    <dgm:cxn modelId="{264AEA92-57BA-4528-8C7F-DE3B1BEDC453}" type="presOf" srcId="{A9F36747-056A-1B40-B17C-CEE9C114AF7E}" destId="{F31B6040-D425-4947-B1F4-ABDB2A5A4EA2}" srcOrd="0" destOrd="1" presId="urn:microsoft.com/office/officeart/2005/8/layout/hProcess4"/>
    <dgm:cxn modelId="{4B3B7FA1-B987-443B-9BA6-03551987FC34}" type="presOf" srcId="{D431635A-C7D6-4745-8C13-3DC29F986D4C}" destId="{57E5A49C-50CB-E541-86F9-DDEAE9CA145A}" srcOrd="1" destOrd="1" presId="urn:microsoft.com/office/officeart/2005/8/layout/hProcess4"/>
    <dgm:cxn modelId="{125566CD-6FFA-2945-870F-FD2C9FB8FE5F}" srcId="{1FC82BA2-7D12-7D47-9E8F-E47C02FC55D0}" destId="{28699E9D-42D1-2F40-9261-BA7F25199427}" srcOrd="0" destOrd="0" parTransId="{D04DA402-8A61-774D-936A-1DF67AD51542}" sibTransId="{3E0B6FEA-C2D9-614B-89F6-B8601BB27AB5}"/>
    <dgm:cxn modelId="{D9C8E5B6-1B7F-439A-A5E8-704E871D98AC}" type="presOf" srcId="{1F8E24C9-02DD-A84D-8802-379FDFD22B6F}" destId="{F31B6040-D425-4947-B1F4-ABDB2A5A4EA2}" srcOrd="0" destOrd="0" presId="urn:microsoft.com/office/officeart/2005/8/layout/hProcess4"/>
    <dgm:cxn modelId="{8CCE5C07-17E9-46D3-AB05-C8F5664C7FDB}" type="presParOf" srcId="{3CA61F62-C43E-1448-834E-75594E14FF40}" destId="{C2C70511-9989-D34F-A189-97E7B9443775}" srcOrd="0" destOrd="0" presId="urn:microsoft.com/office/officeart/2005/8/layout/hProcess4"/>
    <dgm:cxn modelId="{893844D5-7EC9-43AC-9338-E7620D6C595C}" type="presParOf" srcId="{3CA61F62-C43E-1448-834E-75594E14FF40}" destId="{4157F658-DCEC-7C4C-8F93-271F3F525227}" srcOrd="1" destOrd="0" presId="urn:microsoft.com/office/officeart/2005/8/layout/hProcess4"/>
    <dgm:cxn modelId="{0FB70D99-7E0B-4FC2-9034-6002184DC23F}" type="presParOf" srcId="{3CA61F62-C43E-1448-834E-75594E14FF40}" destId="{6017BADD-409C-8140-BA7B-48AE601D22F5}" srcOrd="2" destOrd="0" presId="urn:microsoft.com/office/officeart/2005/8/layout/hProcess4"/>
    <dgm:cxn modelId="{38668215-E2CB-4247-A2D1-ABB928A3ACCA}" type="presParOf" srcId="{6017BADD-409C-8140-BA7B-48AE601D22F5}" destId="{E3F9A796-A1F4-9E40-B3B9-6B97C989B74A}" srcOrd="0" destOrd="0" presId="urn:microsoft.com/office/officeart/2005/8/layout/hProcess4"/>
    <dgm:cxn modelId="{51B2CC8A-02F0-4F6B-A581-529C50065A50}" type="presParOf" srcId="{E3F9A796-A1F4-9E40-B3B9-6B97C989B74A}" destId="{5E7DCEA4-CEDF-ED4B-AF00-D36973E218B2}" srcOrd="0" destOrd="0" presId="urn:microsoft.com/office/officeart/2005/8/layout/hProcess4"/>
    <dgm:cxn modelId="{DED683D8-8860-4DF7-A9A3-93A4AF050529}" type="presParOf" srcId="{E3F9A796-A1F4-9E40-B3B9-6B97C989B74A}" destId="{0660CE1E-DA3B-2D46-9ADA-89B77AE087C0}" srcOrd="1" destOrd="0" presId="urn:microsoft.com/office/officeart/2005/8/layout/hProcess4"/>
    <dgm:cxn modelId="{921DCD3B-F2AD-41CE-A1D5-56E1F7CFA7C0}" type="presParOf" srcId="{E3F9A796-A1F4-9E40-B3B9-6B97C989B74A}" destId="{57E5A49C-50CB-E541-86F9-DDEAE9CA145A}" srcOrd="2" destOrd="0" presId="urn:microsoft.com/office/officeart/2005/8/layout/hProcess4"/>
    <dgm:cxn modelId="{556C2FB5-93A2-4D2B-86C6-EEAD827496C6}" type="presParOf" srcId="{E3F9A796-A1F4-9E40-B3B9-6B97C989B74A}" destId="{F33232F1-064A-394D-9013-B2B121BF4803}" srcOrd="3" destOrd="0" presId="urn:microsoft.com/office/officeart/2005/8/layout/hProcess4"/>
    <dgm:cxn modelId="{12141536-59EC-4E92-ADBB-EA994C5AF1A0}" type="presParOf" srcId="{E3F9A796-A1F4-9E40-B3B9-6B97C989B74A}" destId="{B6EA0516-6585-0D4E-BF31-BE9F5DB27732}" srcOrd="4" destOrd="0" presId="urn:microsoft.com/office/officeart/2005/8/layout/hProcess4"/>
    <dgm:cxn modelId="{9F689ADF-72A5-4D1E-814A-E98D5A6823BF}" type="presParOf" srcId="{6017BADD-409C-8140-BA7B-48AE601D22F5}" destId="{5A24981E-6CFB-8142-97B1-F3F726BCED54}" srcOrd="1" destOrd="0" presId="urn:microsoft.com/office/officeart/2005/8/layout/hProcess4"/>
    <dgm:cxn modelId="{D6C5DACC-B393-48D5-BE60-AC248300E000}" type="presParOf" srcId="{6017BADD-409C-8140-BA7B-48AE601D22F5}" destId="{62CEE4B2-A2F9-A841-B7B9-43213095A536}" srcOrd="2" destOrd="0" presId="urn:microsoft.com/office/officeart/2005/8/layout/hProcess4"/>
    <dgm:cxn modelId="{D46F152C-87C8-44B8-A2FF-EF64677B7022}" type="presParOf" srcId="{62CEE4B2-A2F9-A841-B7B9-43213095A536}" destId="{278A49DC-7BDB-924B-8E57-AEBD62F663C7}" srcOrd="0" destOrd="0" presId="urn:microsoft.com/office/officeart/2005/8/layout/hProcess4"/>
    <dgm:cxn modelId="{CE3EBB97-A25A-40EA-AAD8-179C56E08B29}" type="presParOf" srcId="{62CEE4B2-A2F9-A841-B7B9-43213095A536}" destId="{F31B6040-D425-4947-B1F4-ABDB2A5A4EA2}" srcOrd="1" destOrd="0" presId="urn:microsoft.com/office/officeart/2005/8/layout/hProcess4"/>
    <dgm:cxn modelId="{90DDA63B-D697-4C0F-BA2E-0E90055E3B0B}" type="presParOf" srcId="{62CEE4B2-A2F9-A841-B7B9-43213095A536}" destId="{13435202-DB27-8348-BA62-FE416ED2C942}" srcOrd="2" destOrd="0" presId="urn:microsoft.com/office/officeart/2005/8/layout/hProcess4"/>
    <dgm:cxn modelId="{9FEA30A3-37E4-483C-85C9-E3738F1E6F6D}" type="presParOf" srcId="{62CEE4B2-A2F9-A841-B7B9-43213095A536}" destId="{9C5C4DAB-2E9A-0C47-AB1B-04F24B25FBB6}" srcOrd="3" destOrd="0" presId="urn:microsoft.com/office/officeart/2005/8/layout/hProcess4"/>
    <dgm:cxn modelId="{ACE11F8C-1025-482B-8DC7-C83CCA2267B7}" type="presParOf" srcId="{62CEE4B2-A2F9-A841-B7B9-43213095A536}" destId="{E22628A5-BD45-104B-9CE3-0AA2A8E37547}" srcOrd="4" destOrd="0" presId="urn:microsoft.com/office/officeart/2005/8/layout/hProcess4"/>
    <dgm:cxn modelId="{7F58E769-810B-4668-852D-0FEF644EA11F}" type="presParOf" srcId="{6017BADD-409C-8140-BA7B-48AE601D22F5}" destId="{3CF0ECFB-F41C-8D44-8590-3CF99C522FAD}" srcOrd="3" destOrd="0" presId="urn:microsoft.com/office/officeart/2005/8/layout/hProcess4"/>
    <dgm:cxn modelId="{A5112A77-AE06-4C4C-B777-5B2FFEDF8540}" type="presParOf" srcId="{6017BADD-409C-8140-BA7B-48AE601D22F5}" destId="{53E93145-7970-3E4A-92B3-0051CC2CE697}" srcOrd="4" destOrd="0" presId="urn:microsoft.com/office/officeart/2005/8/layout/hProcess4"/>
    <dgm:cxn modelId="{60B8C52D-3F1D-4830-8064-A95C236AC4FA}" type="presParOf" srcId="{53E93145-7970-3E4A-92B3-0051CC2CE697}" destId="{5B7A677C-FA97-7445-BE7B-315A71D238A9}" srcOrd="0" destOrd="0" presId="urn:microsoft.com/office/officeart/2005/8/layout/hProcess4"/>
    <dgm:cxn modelId="{ED6E52F1-DF18-4950-9B96-70D8B82C3666}" type="presParOf" srcId="{53E93145-7970-3E4A-92B3-0051CC2CE697}" destId="{971775B8-BBE5-3848-A81F-82F07FAB02C9}" srcOrd="1" destOrd="0" presId="urn:microsoft.com/office/officeart/2005/8/layout/hProcess4"/>
    <dgm:cxn modelId="{3C3C2CBE-90D0-4FC8-97AA-7DE8E16E3F98}" type="presParOf" srcId="{53E93145-7970-3E4A-92B3-0051CC2CE697}" destId="{CBAE8D77-76CB-714F-B6B0-B81229B40FD0}" srcOrd="2" destOrd="0" presId="urn:microsoft.com/office/officeart/2005/8/layout/hProcess4"/>
    <dgm:cxn modelId="{D6D67683-5CC9-4964-8220-8A0B18C16A19}" type="presParOf" srcId="{53E93145-7970-3E4A-92B3-0051CC2CE697}" destId="{FBA1D98C-73B1-2B4F-A59E-CC059B383510}" srcOrd="3" destOrd="0" presId="urn:microsoft.com/office/officeart/2005/8/layout/hProcess4"/>
    <dgm:cxn modelId="{895DC5E6-957E-4E92-9628-AF4121EFAA09}" type="presParOf" srcId="{53E93145-7970-3E4A-92B3-0051CC2CE697}" destId="{F40C1D06-4F63-0840-98F3-D0583FEEB6B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43C557-0F2E-7442-9C16-8170F022B114}" type="doc">
      <dgm:prSet loTypeId="urn:microsoft.com/office/officeart/2005/8/layout/chevron2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7844C6D-1224-9549-AAB4-13FEA8000083}">
      <dgm:prSet phldrT="[Texte]" custT="1"/>
      <dgm:spPr>
        <a:solidFill>
          <a:srgbClr val="0B5379">
            <a:alpha val="90000"/>
          </a:srgbClr>
        </a:solidFill>
        <a:ln>
          <a:solidFill>
            <a:srgbClr val="0B5379"/>
          </a:solidFill>
        </a:ln>
      </dgm:spPr>
      <dgm:t>
        <a:bodyPr/>
        <a:lstStyle/>
        <a:p>
          <a:r>
            <a:rPr lang="en-US" sz="1400" b="1" dirty="0"/>
            <a:t>Program Authority</a:t>
          </a:r>
        </a:p>
      </dgm:t>
    </dgm:pt>
    <dgm:pt modelId="{4E617F85-655C-3C47-8A35-E6B1E3BAFCD2}" type="parTrans" cxnId="{D87662CE-9872-2845-8D1D-0EB2F30C26D8}">
      <dgm:prSet/>
      <dgm:spPr/>
      <dgm:t>
        <a:bodyPr/>
        <a:lstStyle/>
        <a:p>
          <a:endParaRPr lang="en-US"/>
        </a:p>
      </dgm:t>
    </dgm:pt>
    <dgm:pt modelId="{0DB2B45E-15C0-CE44-A7BE-FB5EC04DCFF0}" type="sibTrans" cxnId="{D87662CE-9872-2845-8D1D-0EB2F30C26D8}">
      <dgm:prSet/>
      <dgm:spPr/>
      <dgm:t>
        <a:bodyPr/>
        <a:lstStyle/>
        <a:p>
          <a:endParaRPr lang="en-US"/>
        </a:p>
      </dgm:t>
    </dgm:pt>
    <dgm:pt modelId="{163179DE-45F5-4649-B788-486268208B28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US" dirty="0"/>
            <a:t>Public entity or organization </a:t>
          </a:r>
          <a:r>
            <a:rPr lang="en-US" b="1" dirty="0"/>
            <a:t>in charge of the program </a:t>
          </a:r>
          <a:r>
            <a:rPr lang="en-US" dirty="0"/>
            <a:t>or that controls the program.</a:t>
          </a:r>
        </a:p>
      </dgm:t>
    </dgm:pt>
    <dgm:pt modelId="{CDC78EFE-DAE2-F744-8A2E-E913041C0166}" type="parTrans" cxnId="{4E8420DD-C8FD-984E-9C47-0A05D08A8717}">
      <dgm:prSet/>
      <dgm:spPr/>
      <dgm:t>
        <a:bodyPr/>
        <a:lstStyle/>
        <a:p>
          <a:endParaRPr lang="en-US"/>
        </a:p>
      </dgm:t>
    </dgm:pt>
    <dgm:pt modelId="{A392F3EC-07A2-D546-9CCA-3BDD70796333}" type="sibTrans" cxnId="{4E8420DD-C8FD-984E-9C47-0A05D08A8717}">
      <dgm:prSet/>
      <dgm:spPr/>
      <dgm:t>
        <a:bodyPr/>
        <a:lstStyle/>
        <a:p>
          <a:endParaRPr lang="en-US"/>
        </a:p>
      </dgm:t>
    </dgm:pt>
    <dgm:pt modelId="{38893A10-C38E-6845-9C50-A622EF9FE737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US" dirty="0"/>
            <a:t>Define the program including the targeted beneficiaries, the level of ambition, the implementation/operational models and the funding vehicle that </a:t>
          </a:r>
          <a:r>
            <a:rPr lang="en-US" dirty="0" smtClean="0"/>
            <a:t>is being </a:t>
          </a:r>
          <a:r>
            <a:rPr lang="en-US" dirty="0"/>
            <a:t>put in place (political commitment).</a:t>
          </a:r>
        </a:p>
      </dgm:t>
    </dgm:pt>
    <dgm:pt modelId="{1F3C4023-F32F-7D4E-B439-56D7BBC264FD}" type="parTrans" cxnId="{45B21ED3-3206-D84F-86F8-487F4599190B}">
      <dgm:prSet/>
      <dgm:spPr/>
      <dgm:t>
        <a:bodyPr/>
        <a:lstStyle/>
        <a:p>
          <a:endParaRPr lang="en-US"/>
        </a:p>
      </dgm:t>
    </dgm:pt>
    <dgm:pt modelId="{5F6185DB-3BA3-AD4E-9B91-1B1EC01AB8E6}" type="sibTrans" cxnId="{45B21ED3-3206-D84F-86F8-487F4599190B}">
      <dgm:prSet/>
      <dgm:spPr/>
      <dgm:t>
        <a:bodyPr/>
        <a:lstStyle/>
        <a:p>
          <a:endParaRPr lang="en-US"/>
        </a:p>
      </dgm:t>
    </dgm:pt>
    <dgm:pt modelId="{A7349766-ED86-AA4D-A1DA-CA16F5776D80}">
      <dgm:prSet phldrT="[Texte]" custT="1"/>
      <dgm:spPr>
        <a:solidFill>
          <a:srgbClr val="0B5379">
            <a:alpha val="90000"/>
          </a:srgbClr>
        </a:solidFill>
        <a:ln>
          <a:solidFill>
            <a:srgbClr val="0B5379"/>
          </a:solidFill>
        </a:ln>
      </dgm:spPr>
      <dgm:t>
        <a:bodyPr/>
        <a:lstStyle/>
        <a:p>
          <a:r>
            <a:rPr lang="en-US" sz="1400" b="1" dirty="0"/>
            <a:t>Program Delivery Unit</a:t>
          </a:r>
        </a:p>
      </dgm:t>
    </dgm:pt>
    <dgm:pt modelId="{716BA119-6DD0-7348-B7E0-B925B063DC94}" type="parTrans" cxnId="{88A2DC4C-FA8E-9943-92EF-877B6422CA7C}">
      <dgm:prSet/>
      <dgm:spPr/>
      <dgm:t>
        <a:bodyPr/>
        <a:lstStyle/>
        <a:p>
          <a:endParaRPr lang="en-US"/>
        </a:p>
      </dgm:t>
    </dgm:pt>
    <dgm:pt modelId="{4F50C808-62BD-E544-A9E0-16B3BDC311DF}" type="sibTrans" cxnId="{88A2DC4C-FA8E-9943-92EF-877B6422CA7C}">
      <dgm:prSet/>
      <dgm:spPr/>
      <dgm:t>
        <a:bodyPr/>
        <a:lstStyle/>
        <a:p>
          <a:endParaRPr lang="en-US"/>
        </a:p>
      </dgm:t>
    </dgm:pt>
    <dgm:pt modelId="{B49F11F7-973C-B041-BC48-7AE5DE1C5A7B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US" dirty="0"/>
            <a:t>Public and/or private entity set-up </a:t>
          </a:r>
          <a:r>
            <a:rPr lang="en-US" b="1" dirty="0"/>
            <a:t>to implement/execute the program</a:t>
          </a:r>
          <a:r>
            <a:rPr lang="en-US" dirty="0"/>
            <a:t>.</a:t>
          </a:r>
        </a:p>
      </dgm:t>
    </dgm:pt>
    <dgm:pt modelId="{63786CA7-D86E-7C40-8DCC-CC9AB631D048}" type="parTrans" cxnId="{E9C5899C-6C39-4F4C-B5EF-357EF627CCF2}">
      <dgm:prSet/>
      <dgm:spPr/>
      <dgm:t>
        <a:bodyPr/>
        <a:lstStyle/>
        <a:p>
          <a:endParaRPr lang="en-US"/>
        </a:p>
      </dgm:t>
    </dgm:pt>
    <dgm:pt modelId="{01936EEF-7AD2-A040-9699-468D778B438C}" type="sibTrans" cxnId="{E9C5899C-6C39-4F4C-B5EF-357EF627CCF2}">
      <dgm:prSet/>
      <dgm:spPr/>
      <dgm:t>
        <a:bodyPr/>
        <a:lstStyle/>
        <a:p>
          <a:endParaRPr lang="en-US"/>
        </a:p>
      </dgm:t>
    </dgm:pt>
    <dgm:pt modelId="{F29D137B-1EA4-F14B-B2ED-7EB66992C1B5}">
      <dgm:prSet phldrT="[Texte]" custT="1"/>
      <dgm:spPr>
        <a:solidFill>
          <a:srgbClr val="0B5379">
            <a:alpha val="90000"/>
          </a:srgbClr>
        </a:solidFill>
        <a:ln>
          <a:solidFill>
            <a:srgbClr val="0B5379"/>
          </a:solidFill>
        </a:ln>
      </dgm:spPr>
      <dgm:t>
        <a:bodyPr/>
        <a:lstStyle/>
        <a:p>
          <a:r>
            <a:rPr lang="en-US" sz="1400" b="1" dirty="0"/>
            <a:t>Beneficiaries</a:t>
          </a:r>
        </a:p>
      </dgm:t>
    </dgm:pt>
    <dgm:pt modelId="{85B98614-32EA-D645-B5F5-5A8A24C5E660}" type="parTrans" cxnId="{E655C46A-9AF7-634B-AD11-1DB77F840D02}">
      <dgm:prSet/>
      <dgm:spPr/>
      <dgm:t>
        <a:bodyPr/>
        <a:lstStyle/>
        <a:p>
          <a:endParaRPr lang="en-US"/>
        </a:p>
      </dgm:t>
    </dgm:pt>
    <dgm:pt modelId="{A1658965-C226-7643-BAE6-F02CEEE6BFE2}" type="sibTrans" cxnId="{E655C46A-9AF7-634B-AD11-1DB77F840D02}">
      <dgm:prSet/>
      <dgm:spPr/>
      <dgm:t>
        <a:bodyPr/>
        <a:lstStyle/>
        <a:p>
          <a:endParaRPr lang="en-US"/>
        </a:p>
      </dgm:t>
    </dgm:pt>
    <dgm:pt modelId="{2ADDB71A-E33E-FA44-A400-30D484A31076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US" b="1" dirty="0" smtClean="0"/>
            <a:t>Receive services from the PDU </a:t>
          </a:r>
          <a:r>
            <a:rPr lang="en-US" dirty="0" smtClean="0"/>
            <a:t>according </a:t>
          </a:r>
          <a:r>
            <a:rPr lang="en-US" dirty="0"/>
            <a:t>to the chosen operational and implementation models. Services can include financing of the projects.</a:t>
          </a:r>
        </a:p>
      </dgm:t>
    </dgm:pt>
    <dgm:pt modelId="{1F743DC5-9087-8B49-A46F-3FF2F809D615}" type="parTrans" cxnId="{08BCA6C6-C4D3-F942-B8AF-E8B050739861}">
      <dgm:prSet/>
      <dgm:spPr/>
      <dgm:t>
        <a:bodyPr/>
        <a:lstStyle/>
        <a:p>
          <a:endParaRPr lang="en-US"/>
        </a:p>
      </dgm:t>
    </dgm:pt>
    <dgm:pt modelId="{F5EB4977-8AF7-0647-9E6D-30EA4C8E3C66}" type="sibTrans" cxnId="{08BCA6C6-C4D3-F942-B8AF-E8B050739861}">
      <dgm:prSet/>
      <dgm:spPr/>
      <dgm:t>
        <a:bodyPr/>
        <a:lstStyle/>
        <a:p>
          <a:endParaRPr lang="en-US"/>
        </a:p>
      </dgm:t>
    </dgm:pt>
    <dgm:pt modelId="{78C940FD-C3D1-7F4B-93C3-D39E0B560F6D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US" dirty="0" smtClean="0"/>
            <a:t>Often a </a:t>
          </a:r>
          <a:r>
            <a:rPr lang="en-US" dirty="0"/>
            <a:t>Contractual framework is </a:t>
          </a:r>
          <a:r>
            <a:rPr lang="en-US" dirty="0" smtClean="0"/>
            <a:t>concluded between </a:t>
          </a:r>
          <a:r>
            <a:rPr lang="en-US" dirty="0"/>
            <a:t>the PA and/or the PDU and the </a:t>
          </a:r>
          <a:r>
            <a:rPr lang="en-US" dirty="0" smtClean="0"/>
            <a:t>beneficiaries in order </a:t>
          </a:r>
          <a:r>
            <a:rPr lang="en-US" dirty="0"/>
            <a:t>to access the PDU portfolio of services.</a:t>
          </a:r>
        </a:p>
      </dgm:t>
    </dgm:pt>
    <dgm:pt modelId="{D9F9DEFA-4A24-F842-B811-494202A0192A}" type="parTrans" cxnId="{5C50991B-E722-DD4A-9517-D2C4D09EA370}">
      <dgm:prSet/>
      <dgm:spPr/>
      <dgm:t>
        <a:bodyPr/>
        <a:lstStyle/>
        <a:p>
          <a:endParaRPr lang="en-US"/>
        </a:p>
      </dgm:t>
    </dgm:pt>
    <dgm:pt modelId="{293E1138-996D-9045-97A3-2CEADE498A35}" type="sibTrans" cxnId="{5C50991B-E722-DD4A-9517-D2C4D09EA370}">
      <dgm:prSet/>
      <dgm:spPr/>
      <dgm:t>
        <a:bodyPr/>
        <a:lstStyle/>
        <a:p>
          <a:endParaRPr lang="en-US"/>
        </a:p>
      </dgm:t>
    </dgm:pt>
    <dgm:pt modelId="{F61C06B1-65BA-9A45-85CD-9BC98AF390D1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US" dirty="0"/>
            <a:t>Set-up and fund the Program Delivery Unit (PDU).</a:t>
          </a:r>
        </a:p>
      </dgm:t>
    </dgm:pt>
    <dgm:pt modelId="{CFCB6833-9AD4-534B-B6D1-BC0B58BDC96B}" type="parTrans" cxnId="{D4D39704-EFBE-8141-B851-5A79379E7C89}">
      <dgm:prSet/>
      <dgm:spPr/>
      <dgm:t>
        <a:bodyPr/>
        <a:lstStyle/>
        <a:p>
          <a:endParaRPr lang="en-US"/>
        </a:p>
      </dgm:t>
    </dgm:pt>
    <dgm:pt modelId="{1D37400C-E902-9149-AD2D-A4B5C9211C90}" type="sibTrans" cxnId="{D4D39704-EFBE-8141-B851-5A79379E7C89}">
      <dgm:prSet/>
      <dgm:spPr/>
      <dgm:t>
        <a:bodyPr/>
        <a:lstStyle/>
        <a:p>
          <a:endParaRPr lang="en-US"/>
        </a:p>
      </dgm:t>
    </dgm:pt>
    <dgm:pt modelId="{E39F1DF1-50A3-B440-B297-4792C833DFC8}">
      <dgm:prSet phldrT="[Texte]"/>
      <dgm:spPr>
        <a:ln>
          <a:solidFill>
            <a:srgbClr val="0B5379"/>
          </a:solidFill>
        </a:ln>
      </dgm:spPr>
      <dgm:t>
        <a:bodyPr/>
        <a:lstStyle/>
        <a:p>
          <a:r>
            <a:rPr lang="en-US" dirty="0"/>
            <a:t>Often a separate legal entity, but can also be a department </a:t>
          </a:r>
          <a:r>
            <a:rPr lang="en-US" dirty="0" smtClean="0"/>
            <a:t>or project </a:t>
          </a:r>
          <a:r>
            <a:rPr lang="en-US" dirty="0"/>
            <a:t>team within an existing organization.</a:t>
          </a:r>
        </a:p>
      </dgm:t>
    </dgm:pt>
    <dgm:pt modelId="{480928E8-D58E-EA4E-8353-D217A96992A4}" type="parTrans" cxnId="{C991B788-7426-9B41-8EFA-8845CD1B0A02}">
      <dgm:prSet/>
      <dgm:spPr/>
      <dgm:t>
        <a:bodyPr/>
        <a:lstStyle/>
        <a:p>
          <a:endParaRPr lang="en-US"/>
        </a:p>
      </dgm:t>
    </dgm:pt>
    <dgm:pt modelId="{E4C8333E-554B-1F4F-A76B-34ED712161B6}" type="sibTrans" cxnId="{C991B788-7426-9B41-8EFA-8845CD1B0A02}">
      <dgm:prSet/>
      <dgm:spPr/>
      <dgm:t>
        <a:bodyPr/>
        <a:lstStyle/>
        <a:p>
          <a:endParaRPr lang="en-US"/>
        </a:p>
      </dgm:t>
    </dgm:pt>
    <dgm:pt modelId="{9EAF4030-E3EC-4949-8E87-AF5A3E4A75AE}" type="pres">
      <dgm:prSet presAssocID="{D343C557-0F2E-7442-9C16-8170F022B1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3084FA-0C04-534B-8C84-26AEBC201AFB}" type="pres">
      <dgm:prSet presAssocID="{17844C6D-1224-9549-AAB4-13FEA8000083}" presName="composite" presStyleCnt="0"/>
      <dgm:spPr/>
    </dgm:pt>
    <dgm:pt modelId="{B81F34EA-822D-9B47-A691-CA60D2DCF4D2}" type="pres">
      <dgm:prSet presAssocID="{17844C6D-1224-9549-AAB4-13FEA8000083}" presName="parentText" presStyleLbl="alignNode1" presStyleIdx="0" presStyleCnt="3" custScaleX="102602" custLinFactNeighborY="1368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BC3A5E-4324-E647-BDE0-F58CB4EBD62E}" type="pres">
      <dgm:prSet presAssocID="{17844C6D-1224-9549-AAB4-13FEA8000083}" presName="descendantText" presStyleLbl="alignAcc1" presStyleIdx="0" presStyleCnt="3" custLinFactNeighborY="213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D3CB0E-D93F-F149-8EC7-52772B37719F}" type="pres">
      <dgm:prSet presAssocID="{0DB2B45E-15C0-CE44-A7BE-FB5EC04DCFF0}" presName="sp" presStyleCnt="0"/>
      <dgm:spPr/>
    </dgm:pt>
    <dgm:pt modelId="{F982AF2A-E891-1D43-BF84-4E016EF9AF2E}" type="pres">
      <dgm:prSet presAssocID="{A7349766-ED86-AA4D-A1DA-CA16F5776D80}" presName="composite" presStyleCnt="0"/>
      <dgm:spPr/>
    </dgm:pt>
    <dgm:pt modelId="{33798FD9-2750-0046-8280-8E00D9729997}" type="pres">
      <dgm:prSet presAssocID="{A7349766-ED86-AA4D-A1DA-CA16F5776D80}" presName="parentText" presStyleLbl="alignNode1" presStyleIdx="1" presStyleCnt="3" custScaleX="102504" custLinFactNeighborY="73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DABC1E-0A4F-C348-BF93-125EF6F78FA8}" type="pres">
      <dgm:prSet presAssocID="{A7349766-ED86-AA4D-A1DA-CA16F5776D80}" presName="descendantText" presStyleLbl="alignAcc1" presStyleIdx="1" presStyleCnt="3" custLinFactNeighborY="113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B1C06E-949A-5944-B170-F2E5F2175FA5}" type="pres">
      <dgm:prSet presAssocID="{4F50C808-62BD-E544-A9E0-16B3BDC311DF}" presName="sp" presStyleCnt="0"/>
      <dgm:spPr/>
    </dgm:pt>
    <dgm:pt modelId="{ED64DFDF-4DB5-FC40-94C4-4924ED0BEB6C}" type="pres">
      <dgm:prSet presAssocID="{F29D137B-1EA4-F14B-B2ED-7EB66992C1B5}" presName="composite" presStyleCnt="0"/>
      <dgm:spPr/>
    </dgm:pt>
    <dgm:pt modelId="{EE999447-5392-EB45-8988-E87793AC794C}" type="pres">
      <dgm:prSet presAssocID="{F29D137B-1EA4-F14B-B2ED-7EB66992C1B5}" presName="parentText" presStyleLbl="alignNode1" presStyleIdx="2" presStyleCnt="3" custScaleX="10260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546CDB-A9A6-A14F-AA2F-9C6DD6B1FA92}" type="pres">
      <dgm:prSet presAssocID="{F29D137B-1EA4-F14B-B2ED-7EB66992C1B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7662CE-9872-2845-8D1D-0EB2F30C26D8}" srcId="{D343C557-0F2E-7442-9C16-8170F022B114}" destId="{17844C6D-1224-9549-AAB4-13FEA8000083}" srcOrd="0" destOrd="0" parTransId="{4E617F85-655C-3C47-8A35-E6B1E3BAFCD2}" sibTransId="{0DB2B45E-15C0-CE44-A7BE-FB5EC04DCFF0}"/>
    <dgm:cxn modelId="{CA13432D-11FC-49C0-A85B-09B5326215F3}" type="presOf" srcId="{E39F1DF1-50A3-B440-B297-4792C833DFC8}" destId="{81DABC1E-0A4F-C348-BF93-125EF6F78FA8}" srcOrd="0" destOrd="1" presId="urn:microsoft.com/office/officeart/2005/8/layout/chevron2"/>
    <dgm:cxn modelId="{45B21ED3-3206-D84F-86F8-487F4599190B}" srcId="{17844C6D-1224-9549-AAB4-13FEA8000083}" destId="{38893A10-C38E-6845-9C50-A622EF9FE737}" srcOrd="1" destOrd="0" parTransId="{1F3C4023-F32F-7D4E-B439-56D7BBC264FD}" sibTransId="{5F6185DB-3BA3-AD4E-9B91-1B1EC01AB8E6}"/>
    <dgm:cxn modelId="{E9C5899C-6C39-4F4C-B5EF-357EF627CCF2}" srcId="{A7349766-ED86-AA4D-A1DA-CA16F5776D80}" destId="{B49F11F7-973C-B041-BC48-7AE5DE1C5A7B}" srcOrd="0" destOrd="0" parTransId="{63786CA7-D86E-7C40-8DCC-CC9AB631D048}" sibTransId="{01936EEF-7AD2-A040-9699-468D778B438C}"/>
    <dgm:cxn modelId="{D4D39704-EFBE-8141-B851-5A79379E7C89}" srcId="{17844C6D-1224-9549-AAB4-13FEA8000083}" destId="{F61C06B1-65BA-9A45-85CD-9BC98AF390D1}" srcOrd="2" destOrd="0" parTransId="{CFCB6833-9AD4-534B-B6D1-BC0B58BDC96B}" sibTransId="{1D37400C-E902-9149-AD2D-A4B5C9211C90}"/>
    <dgm:cxn modelId="{88A2DC4C-FA8E-9943-92EF-877B6422CA7C}" srcId="{D343C557-0F2E-7442-9C16-8170F022B114}" destId="{A7349766-ED86-AA4D-A1DA-CA16F5776D80}" srcOrd="1" destOrd="0" parTransId="{716BA119-6DD0-7348-B7E0-B925B063DC94}" sibTransId="{4F50C808-62BD-E544-A9E0-16B3BDC311DF}"/>
    <dgm:cxn modelId="{A2751F05-7C7D-418D-B327-41BE6D469009}" type="presOf" srcId="{163179DE-45F5-4649-B788-486268208B28}" destId="{30BC3A5E-4324-E647-BDE0-F58CB4EBD62E}" srcOrd="0" destOrd="0" presId="urn:microsoft.com/office/officeart/2005/8/layout/chevron2"/>
    <dgm:cxn modelId="{4E8420DD-C8FD-984E-9C47-0A05D08A8717}" srcId="{17844C6D-1224-9549-AAB4-13FEA8000083}" destId="{163179DE-45F5-4649-B788-486268208B28}" srcOrd="0" destOrd="0" parTransId="{CDC78EFE-DAE2-F744-8A2E-E913041C0166}" sibTransId="{A392F3EC-07A2-D546-9CCA-3BDD70796333}"/>
    <dgm:cxn modelId="{A82DFB5D-ADD1-481F-9E2D-665122BA175B}" type="presOf" srcId="{2ADDB71A-E33E-FA44-A400-30D484A31076}" destId="{62546CDB-A9A6-A14F-AA2F-9C6DD6B1FA92}" srcOrd="0" destOrd="0" presId="urn:microsoft.com/office/officeart/2005/8/layout/chevron2"/>
    <dgm:cxn modelId="{E655C46A-9AF7-634B-AD11-1DB77F840D02}" srcId="{D343C557-0F2E-7442-9C16-8170F022B114}" destId="{F29D137B-1EA4-F14B-B2ED-7EB66992C1B5}" srcOrd="2" destOrd="0" parTransId="{85B98614-32EA-D645-B5F5-5A8A24C5E660}" sibTransId="{A1658965-C226-7643-BAE6-F02CEEE6BFE2}"/>
    <dgm:cxn modelId="{9555F3F2-4F47-47B1-8243-ED2E915482A4}" type="presOf" srcId="{A7349766-ED86-AA4D-A1DA-CA16F5776D80}" destId="{33798FD9-2750-0046-8280-8E00D9729997}" srcOrd="0" destOrd="0" presId="urn:microsoft.com/office/officeart/2005/8/layout/chevron2"/>
    <dgm:cxn modelId="{68409D8B-FD00-49B7-84B4-EAB8C433BEBA}" type="presOf" srcId="{78C940FD-C3D1-7F4B-93C3-D39E0B560F6D}" destId="{62546CDB-A9A6-A14F-AA2F-9C6DD6B1FA92}" srcOrd="0" destOrd="1" presId="urn:microsoft.com/office/officeart/2005/8/layout/chevron2"/>
    <dgm:cxn modelId="{61C90C99-A4B2-4916-9E0A-EF6C2A9411F6}" type="presOf" srcId="{38893A10-C38E-6845-9C50-A622EF9FE737}" destId="{30BC3A5E-4324-E647-BDE0-F58CB4EBD62E}" srcOrd="0" destOrd="1" presId="urn:microsoft.com/office/officeart/2005/8/layout/chevron2"/>
    <dgm:cxn modelId="{D35D820D-15B9-4A08-A778-6E31A1841679}" type="presOf" srcId="{17844C6D-1224-9549-AAB4-13FEA8000083}" destId="{B81F34EA-822D-9B47-A691-CA60D2DCF4D2}" srcOrd="0" destOrd="0" presId="urn:microsoft.com/office/officeart/2005/8/layout/chevron2"/>
    <dgm:cxn modelId="{49B720CD-D3A0-4005-9569-CB09C567C922}" type="presOf" srcId="{D343C557-0F2E-7442-9C16-8170F022B114}" destId="{9EAF4030-E3EC-4949-8E87-AF5A3E4A75AE}" srcOrd="0" destOrd="0" presId="urn:microsoft.com/office/officeart/2005/8/layout/chevron2"/>
    <dgm:cxn modelId="{FCFA65AE-D679-453A-823A-531B5EE0A963}" type="presOf" srcId="{F29D137B-1EA4-F14B-B2ED-7EB66992C1B5}" destId="{EE999447-5392-EB45-8988-E87793AC794C}" srcOrd="0" destOrd="0" presId="urn:microsoft.com/office/officeart/2005/8/layout/chevron2"/>
    <dgm:cxn modelId="{C991B788-7426-9B41-8EFA-8845CD1B0A02}" srcId="{A7349766-ED86-AA4D-A1DA-CA16F5776D80}" destId="{E39F1DF1-50A3-B440-B297-4792C833DFC8}" srcOrd="1" destOrd="0" parTransId="{480928E8-D58E-EA4E-8353-D217A96992A4}" sibTransId="{E4C8333E-554B-1F4F-A76B-34ED712161B6}"/>
    <dgm:cxn modelId="{65D73DE8-F77E-41B1-83FF-32FC40465796}" type="presOf" srcId="{F61C06B1-65BA-9A45-85CD-9BC98AF390D1}" destId="{30BC3A5E-4324-E647-BDE0-F58CB4EBD62E}" srcOrd="0" destOrd="2" presId="urn:microsoft.com/office/officeart/2005/8/layout/chevron2"/>
    <dgm:cxn modelId="{5C50991B-E722-DD4A-9517-D2C4D09EA370}" srcId="{F29D137B-1EA4-F14B-B2ED-7EB66992C1B5}" destId="{78C940FD-C3D1-7F4B-93C3-D39E0B560F6D}" srcOrd="1" destOrd="0" parTransId="{D9F9DEFA-4A24-F842-B811-494202A0192A}" sibTransId="{293E1138-996D-9045-97A3-2CEADE498A35}"/>
    <dgm:cxn modelId="{0BC2DCAF-904E-47C2-8323-326BA3638D41}" type="presOf" srcId="{B49F11F7-973C-B041-BC48-7AE5DE1C5A7B}" destId="{81DABC1E-0A4F-C348-BF93-125EF6F78FA8}" srcOrd="0" destOrd="0" presId="urn:microsoft.com/office/officeart/2005/8/layout/chevron2"/>
    <dgm:cxn modelId="{08BCA6C6-C4D3-F942-B8AF-E8B050739861}" srcId="{F29D137B-1EA4-F14B-B2ED-7EB66992C1B5}" destId="{2ADDB71A-E33E-FA44-A400-30D484A31076}" srcOrd="0" destOrd="0" parTransId="{1F743DC5-9087-8B49-A46F-3FF2F809D615}" sibTransId="{F5EB4977-8AF7-0647-9E6D-30EA4C8E3C66}"/>
    <dgm:cxn modelId="{F194F5A9-28F7-45C2-B327-25EF1D776872}" type="presParOf" srcId="{9EAF4030-E3EC-4949-8E87-AF5A3E4A75AE}" destId="{023084FA-0C04-534B-8C84-26AEBC201AFB}" srcOrd="0" destOrd="0" presId="urn:microsoft.com/office/officeart/2005/8/layout/chevron2"/>
    <dgm:cxn modelId="{A001DB82-A425-41F0-8E9E-BDFF60955F3E}" type="presParOf" srcId="{023084FA-0C04-534B-8C84-26AEBC201AFB}" destId="{B81F34EA-822D-9B47-A691-CA60D2DCF4D2}" srcOrd="0" destOrd="0" presId="urn:microsoft.com/office/officeart/2005/8/layout/chevron2"/>
    <dgm:cxn modelId="{A166863C-BEBD-41E7-824C-F5D279B986E7}" type="presParOf" srcId="{023084FA-0C04-534B-8C84-26AEBC201AFB}" destId="{30BC3A5E-4324-E647-BDE0-F58CB4EBD62E}" srcOrd="1" destOrd="0" presId="urn:microsoft.com/office/officeart/2005/8/layout/chevron2"/>
    <dgm:cxn modelId="{576028A9-28ED-4406-A3AC-DE7EA9F91EB5}" type="presParOf" srcId="{9EAF4030-E3EC-4949-8E87-AF5A3E4A75AE}" destId="{D3D3CB0E-D93F-F149-8EC7-52772B37719F}" srcOrd="1" destOrd="0" presId="urn:microsoft.com/office/officeart/2005/8/layout/chevron2"/>
    <dgm:cxn modelId="{4645D402-78D6-4948-9C68-9C6A53E4D2CE}" type="presParOf" srcId="{9EAF4030-E3EC-4949-8E87-AF5A3E4A75AE}" destId="{F982AF2A-E891-1D43-BF84-4E016EF9AF2E}" srcOrd="2" destOrd="0" presId="urn:microsoft.com/office/officeart/2005/8/layout/chevron2"/>
    <dgm:cxn modelId="{C24A8D08-9AA2-4158-92A0-D089771F9843}" type="presParOf" srcId="{F982AF2A-E891-1D43-BF84-4E016EF9AF2E}" destId="{33798FD9-2750-0046-8280-8E00D9729997}" srcOrd="0" destOrd="0" presId="urn:microsoft.com/office/officeart/2005/8/layout/chevron2"/>
    <dgm:cxn modelId="{D4BC2F19-31E9-4311-BD21-8CBC32C15154}" type="presParOf" srcId="{F982AF2A-E891-1D43-BF84-4E016EF9AF2E}" destId="{81DABC1E-0A4F-C348-BF93-125EF6F78FA8}" srcOrd="1" destOrd="0" presId="urn:microsoft.com/office/officeart/2005/8/layout/chevron2"/>
    <dgm:cxn modelId="{6F0B8662-AD19-48E2-9A18-E40D5654DFBC}" type="presParOf" srcId="{9EAF4030-E3EC-4949-8E87-AF5A3E4A75AE}" destId="{69B1C06E-949A-5944-B170-F2E5F2175FA5}" srcOrd="3" destOrd="0" presId="urn:microsoft.com/office/officeart/2005/8/layout/chevron2"/>
    <dgm:cxn modelId="{A44B2F74-F35C-41BB-9B60-B5A571DD10E4}" type="presParOf" srcId="{9EAF4030-E3EC-4949-8E87-AF5A3E4A75AE}" destId="{ED64DFDF-4DB5-FC40-94C4-4924ED0BEB6C}" srcOrd="4" destOrd="0" presId="urn:microsoft.com/office/officeart/2005/8/layout/chevron2"/>
    <dgm:cxn modelId="{BC09D643-C165-4253-B81A-13E1DB87CE92}" type="presParOf" srcId="{ED64DFDF-4DB5-FC40-94C4-4924ED0BEB6C}" destId="{EE999447-5392-EB45-8988-E87793AC794C}" srcOrd="0" destOrd="0" presId="urn:microsoft.com/office/officeart/2005/8/layout/chevron2"/>
    <dgm:cxn modelId="{D10F11D2-BD68-4974-A277-FE906BA2049A}" type="presParOf" srcId="{ED64DFDF-4DB5-FC40-94C4-4924ED0BEB6C}" destId="{62546CDB-A9A6-A14F-AA2F-9C6DD6B1FA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B84A9-6595-9D41-8D9C-66D11A27259B}" type="doc">
      <dgm:prSet loTypeId="urn:microsoft.com/office/officeart/2005/8/layout/hList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ED01500-937E-EF48-BE29-102719BEA8FE}">
      <dgm:prSet phldrT="[Texte]" custT="1"/>
      <dgm:spPr>
        <a:solidFill>
          <a:srgbClr val="0B5379"/>
        </a:solidFill>
        <a:ln>
          <a:solidFill>
            <a:srgbClr val="0B5379"/>
          </a:solidFill>
        </a:ln>
      </dgm:spPr>
      <dgm:t>
        <a:bodyPr/>
        <a:lstStyle/>
        <a:p>
          <a:r>
            <a:rPr lang="en-US" sz="1600" dirty="0"/>
            <a:t>2 </a:t>
          </a:r>
          <a:endParaRPr lang="en-US" sz="1600" dirty="0" smtClean="0"/>
        </a:p>
        <a:p>
          <a:r>
            <a:rPr lang="en-US" sz="1600" dirty="0" smtClean="0"/>
            <a:t>Implementation </a:t>
          </a:r>
          <a:r>
            <a:rPr lang="en-US" sz="1600" dirty="0"/>
            <a:t>Models</a:t>
          </a:r>
        </a:p>
      </dgm:t>
    </dgm:pt>
    <dgm:pt modelId="{7E9E722A-F475-6549-A3A4-368A1A8A00A0}" type="parTrans" cxnId="{B4C02B02-3892-974F-8477-14F8C26102FA}">
      <dgm:prSet/>
      <dgm:spPr/>
      <dgm:t>
        <a:bodyPr/>
        <a:lstStyle/>
        <a:p>
          <a:endParaRPr lang="en-US"/>
        </a:p>
      </dgm:t>
    </dgm:pt>
    <dgm:pt modelId="{DD980CE5-64CD-6D49-87AE-60BB1AE6BAD7}" type="sibTrans" cxnId="{B4C02B02-3892-974F-8477-14F8C26102FA}">
      <dgm:prSet/>
      <dgm:spPr/>
      <dgm:t>
        <a:bodyPr/>
        <a:lstStyle/>
        <a:p>
          <a:endParaRPr lang="en-US"/>
        </a:p>
      </dgm:t>
    </dgm:pt>
    <dgm:pt modelId="{11072B37-2752-F84D-B991-60B0DE6107B2}">
      <dgm:prSet phldrT="[Texte]"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Separate contracting based (SCB)</a:t>
          </a:r>
        </a:p>
      </dgm:t>
    </dgm:pt>
    <dgm:pt modelId="{73F9C137-2D05-E146-8EFC-59B2BB050D22}" type="parTrans" cxnId="{BC747705-C344-4649-B562-BF1D545BAFBD}">
      <dgm:prSet/>
      <dgm:spPr/>
      <dgm:t>
        <a:bodyPr/>
        <a:lstStyle/>
        <a:p>
          <a:endParaRPr lang="en-US"/>
        </a:p>
      </dgm:t>
    </dgm:pt>
    <dgm:pt modelId="{434BA7DC-01F8-744E-BFAA-B84EDD2592ED}" type="sibTrans" cxnId="{BC747705-C344-4649-B562-BF1D545BAFBD}">
      <dgm:prSet/>
      <dgm:spPr/>
      <dgm:t>
        <a:bodyPr/>
        <a:lstStyle/>
        <a:p>
          <a:endParaRPr lang="en-US"/>
        </a:p>
      </dgm:t>
    </dgm:pt>
    <dgm:pt modelId="{165D13C1-1E8F-DF41-9D82-AAB6A35C808F}">
      <dgm:prSet phldrT="[Texte]"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Energy Performance </a:t>
          </a:r>
          <a:r>
            <a:rPr lang="en-US" sz="1600" dirty="0" smtClean="0"/>
            <a:t>Contracting (EPC)/Energy </a:t>
          </a:r>
          <a:r>
            <a:rPr lang="en-US" sz="1600" dirty="0"/>
            <a:t>Supply Contracting </a:t>
          </a:r>
          <a:r>
            <a:rPr lang="en-US" sz="1600" dirty="0" smtClean="0"/>
            <a:t>(ESC</a:t>
          </a:r>
          <a:r>
            <a:rPr lang="en-US" sz="1600" dirty="0"/>
            <a:t>)</a:t>
          </a:r>
        </a:p>
      </dgm:t>
    </dgm:pt>
    <dgm:pt modelId="{2DB8BDB3-01C7-A146-92D5-5ED4E7D0B04B}" type="parTrans" cxnId="{8E3D1F5A-5BFD-094C-AEC7-153172BBEF1D}">
      <dgm:prSet/>
      <dgm:spPr/>
      <dgm:t>
        <a:bodyPr/>
        <a:lstStyle/>
        <a:p>
          <a:endParaRPr lang="en-US"/>
        </a:p>
      </dgm:t>
    </dgm:pt>
    <dgm:pt modelId="{93500680-808B-6A4F-84DC-16BB928068C8}" type="sibTrans" cxnId="{8E3D1F5A-5BFD-094C-AEC7-153172BBEF1D}">
      <dgm:prSet/>
      <dgm:spPr/>
      <dgm:t>
        <a:bodyPr/>
        <a:lstStyle/>
        <a:p>
          <a:endParaRPr lang="en-US"/>
        </a:p>
      </dgm:t>
    </dgm:pt>
    <dgm:pt modelId="{5AFF56C4-61AB-5249-A3E8-CFC34BE94D31}">
      <dgm:prSet phldrT="[Texte]" custT="1"/>
      <dgm:spPr>
        <a:solidFill>
          <a:srgbClr val="0B5379"/>
        </a:solidFill>
        <a:ln>
          <a:solidFill>
            <a:srgbClr val="0B5379"/>
          </a:solidFill>
        </a:ln>
      </dgm:spPr>
      <dgm:t>
        <a:bodyPr/>
        <a:lstStyle/>
        <a:p>
          <a:r>
            <a:rPr lang="en-US" sz="1600" dirty="0"/>
            <a:t>3 </a:t>
          </a:r>
          <a:br>
            <a:rPr lang="en-US" sz="1600" dirty="0"/>
          </a:br>
          <a:r>
            <a:rPr lang="en-US" sz="1600" dirty="0"/>
            <a:t>Operational Models</a:t>
          </a:r>
        </a:p>
      </dgm:t>
    </dgm:pt>
    <dgm:pt modelId="{CDA9655D-8E9D-2342-B315-75CFD80299F2}" type="parTrans" cxnId="{B7360DEF-F8F2-8E4E-9C4B-0F32035FE5C8}">
      <dgm:prSet/>
      <dgm:spPr/>
      <dgm:t>
        <a:bodyPr/>
        <a:lstStyle/>
        <a:p>
          <a:endParaRPr lang="en-US"/>
        </a:p>
      </dgm:t>
    </dgm:pt>
    <dgm:pt modelId="{18355A78-4A20-B64E-A0D7-DBD5C1FF8414}" type="sibTrans" cxnId="{B7360DEF-F8F2-8E4E-9C4B-0F32035FE5C8}">
      <dgm:prSet/>
      <dgm:spPr/>
      <dgm:t>
        <a:bodyPr/>
        <a:lstStyle/>
        <a:p>
          <a:endParaRPr lang="en-US"/>
        </a:p>
      </dgm:t>
    </dgm:pt>
    <dgm:pt modelId="{0BF6C427-FFCC-9C4B-9E30-C782B51677F2}">
      <dgm:prSet phldrT="[Texte]"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Facilitation</a:t>
          </a:r>
        </a:p>
      </dgm:t>
    </dgm:pt>
    <dgm:pt modelId="{2F69DA3C-8EDC-BC44-8EEE-0FF2DE4D6C00}" type="parTrans" cxnId="{B52D8175-5BDC-D24A-B5A0-8CBD425CAB4F}">
      <dgm:prSet/>
      <dgm:spPr/>
      <dgm:t>
        <a:bodyPr/>
        <a:lstStyle/>
        <a:p>
          <a:endParaRPr lang="en-US"/>
        </a:p>
      </dgm:t>
    </dgm:pt>
    <dgm:pt modelId="{CDC04DB9-D960-724E-BEFA-A8DF994FCCC4}" type="sibTrans" cxnId="{B52D8175-5BDC-D24A-B5A0-8CBD425CAB4F}">
      <dgm:prSet/>
      <dgm:spPr/>
      <dgm:t>
        <a:bodyPr/>
        <a:lstStyle/>
        <a:p>
          <a:endParaRPr lang="en-US"/>
        </a:p>
      </dgm:t>
    </dgm:pt>
    <dgm:pt modelId="{8BB5B908-74CC-EF44-AA31-BF0CDD4E2E07}">
      <dgm:prSet phldrT="[Texte]"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Integration</a:t>
          </a:r>
        </a:p>
      </dgm:t>
    </dgm:pt>
    <dgm:pt modelId="{435C408B-5E04-E44C-8A25-B9B1F1DC64A8}" type="parTrans" cxnId="{D0ECB3EF-751F-1149-8F88-46E5B50D88CE}">
      <dgm:prSet/>
      <dgm:spPr/>
      <dgm:t>
        <a:bodyPr/>
        <a:lstStyle/>
        <a:p>
          <a:endParaRPr lang="en-US"/>
        </a:p>
      </dgm:t>
    </dgm:pt>
    <dgm:pt modelId="{E3041C1E-3474-1B40-8A4B-78FBCFC360C1}" type="sibTrans" cxnId="{D0ECB3EF-751F-1149-8F88-46E5B50D88CE}">
      <dgm:prSet/>
      <dgm:spPr/>
      <dgm:t>
        <a:bodyPr/>
        <a:lstStyle/>
        <a:p>
          <a:endParaRPr lang="en-US"/>
        </a:p>
      </dgm:t>
    </dgm:pt>
    <dgm:pt modelId="{D2774CA3-9A56-4841-B5DA-8DA458AED594}">
      <dgm:prSet phldrT="[Texte]" custT="1"/>
      <dgm:spPr>
        <a:solidFill>
          <a:srgbClr val="0B5379"/>
        </a:solidFill>
        <a:ln>
          <a:solidFill>
            <a:srgbClr val="0B5379"/>
          </a:solidFill>
        </a:ln>
      </dgm:spPr>
      <dgm:t>
        <a:bodyPr/>
        <a:lstStyle/>
        <a:p>
          <a:r>
            <a:rPr lang="en-US" sz="1600" dirty="0"/>
            <a:t>7 </a:t>
          </a:r>
          <a:br>
            <a:rPr lang="en-US" sz="1600" dirty="0"/>
          </a:br>
          <a:r>
            <a:rPr lang="en-US" sz="1600" dirty="0"/>
            <a:t>Operating Services</a:t>
          </a:r>
        </a:p>
      </dgm:t>
    </dgm:pt>
    <dgm:pt modelId="{21A52769-35A2-474A-BE8D-69496E0F3FCF}" type="parTrans" cxnId="{5FAD6E1A-9801-714E-B2BD-5959D59DF4B7}">
      <dgm:prSet/>
      <dgm:spPr/>
      <dgm:t>
        <a:bodyPr/>
        <a:lstStyle/>
        <a:p>
          <a:endParaRPr lang="en-US"/>
        </a:p>
      </dgm:t>
    </dgm:pt>
    <dgm:pt modelId="{4FB4C09A-33B4-C947-9975-A5FE4162F492}" type="sibTrans" cxnId="{5FAD6E1A-9801-714E-B2BD-5959D59DF4B7}">
      <dgm:prSet/>
      <dgm:spPr/>
      <dgm:t>
        <a:bodyPr/>
        <a:lstStyle/>
        <a:p>
          <a:endParaRPr lang="en-US"/>
        </a:p>
      </dgm:t>
    </dgm:pt>
    <dgm:pt modelId="{EA3238CA-7BAE-DD40-87B6-2415EFAC3987}">
      <dgm:prSet phldrT="[Texte]"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Marketing</a:t>
          </a:r>
        </a:p>
      </dgm:t>
    </dgm:pt>
    <dgm:pt modelId="{4D513FC4-82C9-DE41-89FC-D6C457679E89}" type="parTrans" cxnId="{C8B20463-5F47-0045-9A78-BF5C791C014C}">
      <dgm:prSet/>
      <dgm:spPr/>
      <dgm:t>
        <a:bodyPr/>
        <a:lstStyle/>
        <a:p>
          <a:endParaRPr lang="en-US"/>
        </a:p>
      </dgm:t>
    </dgm:pt>
    <dgm:pt modelId="{0935EC80-7188-4042-9A9E-99B1508D2CFE}" type="sibTrans" cxnId="{C8B20463-5F47-0045-9A78-BF5C791C014C}">
      <dgm:prSet/>
      <dgm:spPr/>
      <dgm:t>
        <a:bodyPr/>
        <a:lstStyle/>
        <a:p>
          <a:endParaRPr lang="en-US"/>
        </a:p>
      </dgm:t>
    </dgm:pt>
    <dgm:pt modelId="{4C8BF803-AD85-8143-8260-CE1291F7D830}">
      <dgm:prSet phldrT="[Texte]"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Assessment</a:t>
          </a:r>
        </a:p>
      </dgm:t>
    </dgm:pt>
    <dgm:pt modelId="{9C28F97E-6160-B04A-8F5D-B43E8FB3BFA8}" type="parTrans" cxnId="{816D4F54-8E64-B342-8A20-578009067E0F}">
      <dgm:prSet/>
      <dgm:spPr/>
      <dgm:t>
        <a:bodyPr/>
        <a:lstStyle/>
        <a:p>
          <a:endParaRPr lang="en-US"/>
        </a:p>
      </dgm:t>
    </dgm:pt>
    <dgm:pt modelId="{0AF229D2-7745-1749-9D4A-9033FE2C6294}" type="sibTrans" cxnId="{816D4F54-8E64-B342-8A20-578009067E0F}">
      <dgm:prSet/>
      <dgm:spPr/>
      <dgm:t>
        <a:bodyPr/>
        <a:lstStyle/>
        <a:p>
          <a:endParaRPr lang="en-US"/>
        </a:p>
      </dgm:t>
    </dgm:pt>
    <dgm:pt modelId="{22453A00-D39D-6C4C-9522-47E1BE28C357}">
      <dgm:prSet custT="1"/>
      <dgm:spPr>
        <a:solidFill>
          <a:srgbClr val="0B5379"/>
        </a:solidFill>
        <a:ln>
          <a:solidFill>
            <a:srgbClr val="0B5379"/>
          </a:solidFill>
        </a:ln>
      </dgm:spPr>
      <dgm:t>
        <a:bodyPr/>
        <a:lstStyle/>
        <a:p>
          <a:r>
            <a:rPr lang="en-US" sz="1600" dirty="0"/>
            <a:t>5 </a:t>
          </a:r>
          <a:br>
            <a:rPr lang="en-US" sz="1600" dirty="0"/>
          </a:br>
          <a:r>
            <a:rPr lang="en-US" sz="1600" dirty="0"/>
            <a:t>Funding Vehicles</a:t>
          </a:r>
        </a:p>
      </dgm:t>
    </dgm:pt>
    <dgm:pt modelId="{1AF70FFB-6CA8-BD42-B0A1-BBC08BD6E55C}" type="parTrans" cxnId="{1A0F4139-D7EE-3149-9A30-AEC819BA3124}">
      <dgm:prSet/>
      <dgm:spPr/>
      <dgm:t>
        <a:bodyPr/>
        <a:lstStyle/>
        <a:p>
          <a:endParaRPr lang="en-US"/>
        </a:p>
      </dgm:t>
    </dgm:pt>
    <dgm:pt modelId="{5D4C9ED3-E150-B846-A4A4-1EA44F9E0D06}" type="sibTrans" cxnId="{1A0F4139-D7EE-3149-9A30-AEC819BA3124}">
      <dgm:prSet/>
      <dgm:spPr/>
      <dgm:t>
        <a:bodyPr/>
        <a:lstStyle/>
        <a:p>
          <a:endParaRPr lang="en-US"/>
        </a:p>
      </dgm:t>
    </dgm:pt>
    <dgm:pt modelId="{388BA9F3-EE60-9244-B635-7015C0213DB1}">
      <dgm:prSet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Financial Institutions</a:t>
          </a:r>
        </a:p>
      </dgm:t>
    </dgm:pt>
    <dgm:pt modelId="{14411A8E-0A44-944E-A693-58614DBF39EA}" type="parTrans" cxnId="{E5693D6A-1FA5-0341-888F-3124EB24E91C}">
      <dgm:prSet/>
      <dgm:spPr/>
      <dgm:t>
        <a:bodyPr/>
        <a:lstStyle/>
        <a:p>
          <a:endParaRPr lang="en-US"/>
        </a:p>
      </dgm:t>
    </dgm:pt>
    <dgm:pt modelId="{5065A2F7-93E5-3645-961F-EF7A6914F97C}" type="sibTrans" cxnId="{E5693D6A-1FA5-0341-888F-3124EB24E91C}">
      <dgm:prSet/>
      <dgm:spPr/>
      <dgm:t>
        <a:bodyPr/>
        <a:lstStyle/>
        <a:p>
          <a:endParaRPr lang="en-US"/>
        </a:p>
      </dgm:t>
    </dgm:pt>
    <dgm:pt modelId="{9DDD4B20-4194-AF4C-B71E-30F5DB06A85A}">
      <dgm:prSet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ESCO’s</a:t>
          </a:r>
        </a:p>
      </dgm:t>
    </dgm:pt>
    <dgm:pt modelId="{83AB7666-02DA-2348-A5F5-BB3CE0645F6F}" type="parTrans" cxnId="{41056B15-AF35-954B-85A6-94E99DEF8A37}">
      <dgm:prSet/>
      <dgm:spPr/>
      <dgm:t>
        <a:bodyPr/>
        <a:lstStyle/>
        <a:p>
          <a:endParaRPr lang="en-US"/>
        </a:p>
      </dgm:t>
    </dgm:pt>
    <dgm:pt modelId="{13857A1D-3A76-BD46-B68B-DCA3CF55A0C2}" type="sibTrans" cxnId="{41056B15-AF35-954B-85A6-94E99DEF8A37}">
      <dgm:prSet/>
      <dgm:spPr/>
      <dgm:t>
        <a:bodyPr/>
        <a:lstStyle/>
        <a:p>
          <a:endParaRPr lang="en-US"/>
        </a:p>
      </dgm:t>
    </dgm:pt>
    <dgm:pt modelId="{AEB3A3C5-4B6A-6C4D-B6CF-7A35C1FF39C0}">
      <dgm:prSet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Program Delivery Unit (PDU)</a:t>
          </a:r>
        </a:p>
      </dgm:t>
    </dgm:pt>
    <dgm:pt modelId="{7DB473DC-6090-B141-9943-689BE6AC8A3B}" type="parTrans" cxnId="{02599CF1-7BCB-A540-8208-D55520C43C1A}">
      <dgm:prSet/>
      <dgm:spPr/>
      <dgm:t>
        <a:bodyPr/>
        <a:lstStyle/>
        <a:p>
          <a:endParaRPr lang="en-US"/>
        </a:p>
      </dgm:t>
    </dgm:pt>
    <dgm:pt modelId="{6B37298B-8EE4-A34F-809E-74884F91C06A}" type="sibTrans" cxnId="{02599CF1-7BCB-A540-8208-D55520C43C1A}">
      <dgm:prSet/>
      <dgm:spPr/>
      <dgm:t>
        <a:bodyPr/>
        <a:lstStyle/>
        <a:p>
          <a:endParaRPr lang="en-US"/>
        </a:p>
      </dgm:t>
    </dgm:pt>
    <dgm:pt modelId="{A69BF5BF-1E14-7B48-BB53-3B6BCD875914}">
      <dgm:prSet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Investment Funds</a:t>
          </a:r>
        </a:p>
      </dgm:t>
    </dgm:pt>
    <dgm:pt modelId="{942DFD52-A3B8-6042-BCF2-068F68DF9952}" type="parTrans" cxnId="{03707E42-78B6-8E48-B667-F71C6E318B6F}">
      <dgm:prSet/>
      <dgm:spPr/>
      <dgm:t>
        <a:bodyPr/>
        <a:lstStyle/>
        <a:p>
          <a:endParaRPr lang="en-US"/>
        </a:p>
      </dgm:t>
    </dgm:pt>
    <dgm:pt modelId="{1A4B38F4-3471-4842-A7CD-0A98719D7BB2}" type="sibTrans" cxnId="{03707E42-78B6-8E48-B667-F71C6E318B6F}">
      <dgm:prSet/>
      <dgm:spPr/>
      <dgm:t>
        <a:bodyPr/>
        <a:lstStyle/>
        <a:p>
          <a:endParaRPr lang="en-US"/>
        </a:p>
      </dgm:t>
    </dgm:pt>
    <dgm:pt modelId="{527295CC-68E8-124D-9081-ECA6754E7C4B}">
      <dgm:prSet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Citizens</a:t>
          </a:r>
        </a:p>
      </dgm:t>
    </dgm:pt>
    <dgm:pt modelId="{8D3B9E25-5700-6A40-8864-CA9ECDD2A321}" type="parTrans" cxnId="{E7EB97A5-CDD2-104C-A8DD-18EC8EF02DB0}">
      <dgm:prSet/>
      <dgm:spPr/>
      <dgm:t>
        <a:bodyPr/>
        <a:lstStyle/>
        <a:p>
          <a:endParaRPr lang="en-US"/>
        </a:p>
      </dgm:t>
    </dgm:pt>
    <dgm:pt modelId="{670C8401-49C7-B54E-8478-50637D14C679}" type="sibTrans" cxnId="{E7EB97A5-CDD2-104C-A8DD-18EC8EF02DB0}">
      <dgm:prSet/>
      <dgm:spPr/>
      <dgm:t>
        <a:bodyPr/>
        <a:lstStyle/>
        <a:p>
          <a:endParaRPr lang="en-US"/>
        </a:p>
      </dgm:t>
    </dgm:pt>
    <dgm:pt modelId="{EC61005E-5E51-3E46-944B-475C37DBF2B4}">
      <dgm:prSet phldrT="[Texte]"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Financing only</a:t>
          </a:r>
        </a:p>
      </dgm:t>
    </dgm:pt>
    <dgm:pt modelId="{768E22E1-26FA-3B47-B51B-B03462DBC075}" type="parTrans" cxnId="{06C7E57B-E97D-6243-A829-A5BA756EC970}">
      <dgm:prSet/>
      <dgm:spPr/>
      <dgm:t>
        <a:bodyPr/>
        <a:lstStyle/>
        <a:p>
          <a:endParaRPr lang="en-US"/>
        </a:p>
      </dgm:t>
    </dgm:pt>
    <dgm:pt modelId="{15F38887-EAF7-D64E-8F01-14E691558B1C}" type="sibTrans" cxnId="{06C7E57B-E97D-6243-A829-A5BA756EC970}">
      <dgm:prSet/>
      <dgm:spPr/>
      <dgm:t>
        <a:bodyPr/>
        <a:lstStyle/>
        <a:p>
          <a:endParaRPr lang="en-US"/>
        </a:p>
      </dgm:t>
    </dgm:pt>
    <dgm:pt modelId="{FF876193-5711-024B-8087-3D2AC49852EC}">
      <dgm:prSet phldrT="[Texte]"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Financial advice</a:t>
          </a:r>
        </a:p>
      </dgm:t>
    </dgm:pt>
    <dgm:pt modelId="{23677284-C065-574F-A340-425D10215C7C}" type="parTrans" cxnId="{CA15B6DB-EEF0-844F-AD0B-1356670FD573}">
      <dgm:prSet/>
      <dgm:spPr/>
      <dgm:t>
        <a:bodyPr/>
        <a:lstStyle/>
        <a:p>
          <a:endParaRPr lang="en-US"/>
        </a:p>
      </dgm:t>
    </dgm:pt>
    <dgm:pt modelId="{9FEAB658-63F7-1F42-8579-8928BE8F1386}" type="sibTrans" cxnId="{CA15B6DB-EEF0-844F-AD0B-1356670FD573}">
      <dgm:prSet/>
      <dgm:spPr/>
      <dgm:t>
        <a:bodyPr/>
        <a:lstStyle/>
        <a:p>
          <a:endParaRPr lang="en-US"/>
        </a:p>
      </dgm:t>
    </dgm:pt>
    <dgm:pt modelId="{F6A4510E-8990-634E-9566-6FB63949D39D}">
      <dgm:prSet phldrT="[Texte]"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Facilitation</a:t>
          </a:r>
        </a:p>
      </dgm:t>
    </dgm:pt>
    <dgm:pt modelId="{B9D4601E-70BD-EB46-8A32-54D6C895F053}" type="parTrans" cxnId="{C26155D5-FF05-6542-BAE9-1D87ADA704F7}">
      <dgm:prSet/>
      <dgm:spPr/>
      <dgm:t>
        <a:bodyPr/>
        <a:lstStyle/>
        <a:p>
          <a:endParaRPr lang="en-US"/>
        </a:p>
      </dgm:t>
    </dgm:pt>
    <dgm:pt modelId="{7CB227ED-25F0-F84A-A5BE-49D8FF49F1D1}" type="sibTrans" cxnId="{C26155D5-FF05-6542-BAE9-1D87ADA704F7}">
      <dgm:prSet/>
      <dgm:spPr/>
      <dgm:t>
        <a:bodyPr/>
        <a:lstStyle/>
        <a:p>
          <a:endParaRPr lang="en-US"/>
        </a:p>
      </dgm:t>
    </dgm:pt>
    <dgm:pt modelId="{C83E80B2-EA42-7F4D-BD90-02CB2E516E42}">
      <dgm:prSet phldrT="[Texte]"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Integration</a:t>
          </a:r>
        </a:p>
      </dgm:t>
    </dgm:pt>
    <dgm:pt modelId="{9BCDDB12-2A30-234B-AEEC-6066FD853E61}" type="parTrans" cxnId="{2FC8BA5F-F3E3-AD40-B488-7A7AABA2B73F}">
      <dgm:prSet/>
      <dgm:spPr/>
      <dgm:t>
        <a:bodyPr/>
        <a:lstStyle/>
        <a:p>
          <a:endParaRPr lang="en-US"/>
        </a:p>
      </dgm:t>
    </dgm:pt>
    <dgm:pt modelId="{7CFDB708-334A-F14E-8C90-0FCB012E7930}" type="sibTrans" cxnId="{2FC8BA5F-F3E3-AD40-B488-7A7AABA2B73F}">
      <dgm:prSet/>
      <dgm:spPr/>
      <dgm:t>
        <a:bodyPr/>
        <a:lstStyle/>
        <a:p>
          <a:endParaRPr lang="en-US"/>
        </a:p>
      </dgm:t>
    </dgm:pt>
    <dgm:pt modelId="{68D9579C-18F5-B240-9D1C-9609784DE6D9}">
      <dgm:prSet phldrT="[Texte]"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Aggregation</a:t>
          </a:r>
        </a:p>
      </dgm:t>
    </dgm:pt>
    <dgm:pt modelId="{C143932D-FC2D-CF46-A257-9E29AD3C47EF}" type="parTrans" cxnId="{2A68B5B6-8D96-7A42-A6A7-F82D8E2D5F09}">
      <dgm:prSet/>
      <dgm:spPr/>
      <dgm:t>
        <a:bodyPr/>
        <a:lstStyle/>
        <a:p>
          <a:endParaRPr lang="fr-FR"/>
        </a:p>
      </dgm:t>
    </dgm:pt>
    <dgm:pt modelId="{5679EA18-60AC-0340-B676-A40FBDCD4CE1}" type="sibTrans" cxnId="{2A68B5B6-8D96-7A42-A6A7-F82D8E2D5F09}">
      <dgm:prSet/>
      <dgm:spPr/>
      <dgm:t>
        <a:bodyPr/>
        <a:lstStyle/>
        <a:p>
          <a:endParaRPr lang="fr-FR"/>
        </a:p>
      </dgm:t>
    </dgm:pt>
    <dgm:pt modelId="{FD014D84-4BE6-124E-BE2E-E8F404DB5F75}">
      <dgm:prSet phldrT="[Texte]" custT="1"/>
      <dgm:spPr>
        <a:solidFill>
          <a:srgbClr val="CCDAE7"/>
        </a:solidFill>
      </dgm:spPr>
      <dgm:t>
        <a:bodyPr/>
        <a:lstStyle/>
        <a:p>
          <a:pPr>
            <a:spcAft>
              <a:spcPts val="888"/>
            </a:spcAft>
          </a:pPr>
          <a:r>
            <a:rPr lang="en-US" sz="1600" dirty="0"/>
            <a:t>Financing</a:t>
          </a:r>
        </a:p>
      </dgm:t>
    </dgm:pt>
    <dgm:pt modelId="{C1530E95-EC80-0844-81F1-52845C42E518}" type="parTrans" cxnId="{F32CC415-8917-5247-B59E-48ADD1DF8A45}">
      <dgm:prSet/>
      <dgm:spPr/>
      <dgm:t>
        <a:bodyPr/>
        <a:lstStyle/>
        <a:p>
          <a:endParaRPr lang="fr-FR"/>
        </a:p>
      </dgm:t>
    </dgm:pt>
    <dgm:pt modelId="{9EB32D85-FDA7-9247-875F-734631BE23F1}" type="sibTrans" cxnId="{F32CC415-8917-5247-B59E-48ADD1DF8A45}">
      <dgm:prSet/>
      <dgm:spPr/>
      <dgm:t>
        <a:bodyPr/>
        <a:lstStyle/>
        <a:p>
          <a:endParaRPr lang="fr-FR"/>
        </a:p>
      </dgm:t>
    </dgm:pt>
    <dgm:pt modelId="{57DF8F51-B07F-1743-A108-E660B519CDDB}" type="pres">
      <dgm:prSet presAssocID="{CD8B84A9-6595-9D41-8D9C-66D11A2725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E78FBE-3B98-D349-AFC7-86EE8DC894FD}" type="pres">
      <dgm:prSet presAssocID="{6ED01500-937E-EF48-BE29-102719BEA8FE}" presName="composite" presStyleCnt="0"/>
      <dgm:spPr/>
    </dgm:pt>
    <dgm:pt modelId="{8BD1A39D-6902-5644-B52E-F415E868967A}" type="pres">
      <dgm:prSet presAssocID="{6ED01500-937E-EF48-BE29-102719BEA8FE}" presName="parTx" presStyleLbl="alignNode1" presStyleIdx="0" presStyleCnt="4" custScaleY="117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D39446-3382-CB4D-8D19-04B1D104A698}" type="pres">
      <dgm:prSet presAssocID="{6ED01500-937E-EF48-BE29-102719BEA8FE}" presName="desTx" presStyleLbl="alignAccFollowNode1" presStyleIdx="0" presStyleCnt="4" custLinFactNeighborY="32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EDBBC0-657F-274D-868F-C61F37AA79B6}" type="pres">
      <dgm:prSet presAssocID="{DD980CE5-64CD-6D49-87AE-60BB1AE6BAD7}" presName="space" presStyleCnt="0"/>
      <dgm:spPr/>
    </dgm:pt>
    <dgm:pt modelId="{14852A26-C83A-3247-B19F-CA3D49815ABC}" type="pres">
      <dgm:prSet presAssocID="{5AFF56C4-61AB-5249-A3E8-CFC34BE94D31}" presName="composite" presStyleCnt="0"/>
      <dgm:spPr/>
    </dgm:pt>
    <dgm:pt modelId="{1187B25B-03F2-EB49-9E02-FEA01A74F889}" type="pres">
      <dgm:prSet presAssocID="{5AFF56C4-61AB-5249-A3E8-CFC34BE94D31}" presName="parTx" presStyleLbl="alignNode1" presStyleIdx="1" presStyleCnt="4" custScaleY="117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A97241-34B3-1448-9394-21E67B1C4142}" type="pres">
      <dgm:prSet presAssocID="{5AFF56C4-61AB-5249-A3E8-CFC34BE94D31}" presName="desTx" presStyleLbl="alignAccFollowNode1" presStyleIdx="1" presStyleCnt="4" custLinFactNeighborY="32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C99983-4AB5-2F40-B490-802D13A1D080}" type="pres">
      <dgm:prSet presAssocID="{18355A78-4A20-B64E-A0D7-DBD5C1FF8414}" presName="space" presStyleCnt="0"/>
      <dgm:spPr/>
    </dgm:pt>
    <dgm:pt modelId="{325F421A-F7D6-DD4E-BFEF-F2666F1A5A52}" type="pres">
      <dgm:prSet presAssocID="{D2774CA3-9A56-4841-B5DA-8DA458AED594}" presName="composite" presStyleCnt="0"/>
      <dgm:spPr/>
    </dgm:pt>
    <dgm:pt modelId="{0C59A48C-580C-E247-A2F6-7129262C3A2C}" type="pres">
      <dgm:prSet presAssocID="{D2774CA3-9A56-4841-B5DA-8DA458AED594}" presName="parTx" presStyleLbl="alignNode1" presStyleIdx="2" presStyleCnt="4" custScaleY="117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EF521A-40B0-A24A-99A6-D651437891B9}" type="pres">
      <dgm:prSet presAssocID="{D2774CA3-9A56-4841-B5DA-8DA458AED594}" presName="desTx" presStyleLbl="alignAccFollowNode1" presStyleIdx="2" presStyleCnt="4" custLinFactNeighborY="32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049352-F1B1-024B-B845-A0DACA7B92FF}" type="pres">
      <dgm:prSet presAssocID="{4FB4C09A-33B4-C947-9975-A5FE4162F492}" presName="space" presStyleCnt="0"/>
      <dgm:spPr/>
    </dgm:pt>
    <dgm:pt modelId="{2C0954FD-CBDF-1240-9953-873F4FD0BC5F}" type="pres">
      <dgm:prSet presAssocID="{22453A00-D39D-6C4C-9522-47E1BE28C357}" presName="composite" presStyleCnt="0"/>
      <dgm:spPr/>
    </dgm:pt>
    <dgm:pt modelId="{3AA87DA5-2525-354F-AEDF-C0DD0EBA9823}" type="pres">
      <dgm:prSet presAssocID="{22453A00-D39D-6C4C-9522-47E1BE28C357}" presName="parTx" presStyleLbl="alignNode1" presStyleIdx="3" presStyleCnt="4" custScaleY="117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F5C9BA-AF57-E24C-9BA0-12553A04EF23}" type="pres">
      <dgm:prSet presAssocID="{22453A00-D39D-6C4C-9522-47E1BE28C357}" presName="desTx" presStyleLbl="alignAccFollowNode1" presStyleIdx="3" presStyleCnt="4" custLinFactNeighborY="32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4AB791-935E-4D19-8EB2-2F91631BDDEF}" type="presOf" srcId="{527295CC-68E8-124D-9081-ECA6754E7C4B}" destId="{54F5C9BA-AF57-E24C-9BA0-12553A04EF23}" srcOrd="0" destOrd="4" presId="urn:microsoft.com/office/officeart/2005/8/layout/hList1"/>
    <dgm:cxn modelId="{816D4F54-8E64-B342-8A20-578009067E0F}" srcId="{D2774CA3-9A56-4841-B5DA-8DA458AED594}" destId="{4C8BF803-AD85-8143-8260-CE1291F7D830}" srcOrd="1" destOrd="0" parTransId="{9C28F97E-6160-B04A-8F5D-B43E8FB3BFA8}" sibTransId="{0AF229D2-7745-1749-9D4A-9033FE2C6294}"/>
    <dgm:cxn modelId="{B7360DEF-F8F2-8E4E-9C4B-0F32035FE5C8}" srcId="{CD8B84A9-6595-9D41-8D9C-66D11A27259B}" destId="{5AFF56C4-61AB-5249-A3E8-CFC34BE94D31}" srcOrd="1" destOrd="0" parTransId="{CDA9655D-8E9D-2342-B315-75CFD80299F2}" sibTransId="{18355A78-4A20-B64E-A0D7-DBD5C1FF8414}"/>
    <dgm:cxn modelId="{9E63173C-AE57-4886-80A9-EEF6AE74934A}" type="presOf" srcId="{8BB5B908-74CC-EF44-AA31-BF0CDD4E2E07}" destId="{A5A97241-34B3-1448-9394-21E67B1C4142}" srcOrd="0" destOrd="1" presId="urn:microsoft.com/office/officeart/2005/8/layout/hList1"/>
    <dgm:cxn modelId="{1A0F4139-D7EE-3149-9A30-AEC819BA3124}" srcId="{CD8B84A9-6595-9D41-8D9C-66D11A27259B}" destId="{22453A00-D39D-6C4C-9522-47E1BE28C357}" srcOrd="3" destOrd="0" parTransId="{1AF70FFB-6CA8-BD42-B0A1-BBC08BD6E55C}" sibTransId="{5D4C9ED3-E150-B846-A4A4-1EA44F9E0D06}"/>
    <dgm:cxn modelId="{C26155D5-FF05-6542-BAE9-1D87ADA704F7}" srcId="{D2774CA3-9A56-4841-B5DA-8DA458AED594}" destId="{F6A4510E-8990-634E-9566-6FB63949D39D}" srcOrd="3" destOrd="0" parTransId="{B9D4601E-70BD-EB46-8A32-54D6C895F053}" sibTransId="{7CB227ED-25F0-F84A-A5BE-49D8FF49F1D1}"/>
    <dgm:cxn modelId="{722FE179-D87F-4CA9-A539-BE2735E30AB0}" type="presOf" srcId="{4C8BF803-AD85-8143-8260-CE1291F7D830}" destId="{D2EF521A-40B0-A24A-99A6-D651437891B9}" srcOrd="0" destOrd="1" presId="urn:microsoft.com/office/officeart/2005/8/layout/hList1"/>
    <dgm:cxn modelId="{D5F404F6-BC5F-4CF6-8BF8-6DAD82E12CD6}" type="presOf" srcId="{0BF6C427-FFCC-9C4B-9E30-C782B51677F2}" destId="{A5A97241-34B3-1448-9394-21E67B1C4142}" srcOrd="0" destOrd="0" presId="urn:microsoft.com/office/officeart/2005/8/layout/hList1"/>
    <dgm:cxn modelId="{CA15B6DB-EEF0-844F-AD0B-1356670FD573}" srcId="{D2774CA3-9A56-4841-B5DA-8DA458AED594}" destId="{FF876193-5711-024B-8087-3D2AC49852EC}" srcOrd="2" destOrd="0" parTransId="{23677284-C065-574F-A340-425D10215C7C}" sibTransId="{9FEAB658-63F7-1F42-8579-8928BE8F1386}"/>
    <dgm:cxn modelId="{B4C02B02-3892-974F-8477-14F8C26102FA}" srcId="{CD8B84A9-6595-9D41-8D9C-66D11A27259B}" destId="{6ED01500-937E-EF48-BE29-102719BEA8FE}" srcOrd="0" destOrd="0" parTransId="{7E9E722A-F475-6549-A3A4-368A1A8A00A0}" sibTransId="{DD980CE5-64CD-6D49-87AE-60BB1AE6BAD7}"/>
    <dgm:cxn modelId="{2E6B611B-342A-4E50-B6F9-D717BB4FB4F8}" type="presOf" srcId="{CD8B84A9-6595-9D41-8D9C-66D11A27259B}" destId="{57DF8F51-B07F-1743-A108-E660B519CDDB}" srcOrd="0" destOrd="0" presId="urn:microsoft.com/office/officeart/2005/8/layout/hList1"/>
    <dgm:cxn modelId="{02599CF1-7BCB-A540-8208-D55520C43C1A}" srcId="{22453A00-D39D-6C4C-9522-47E1BE28C357}" destId="{AEB3A3C5-4B6A-6C4D-B6CF-7A35C1FF39C0}" srcOrd="2" destOrd="0" parTransId="{7DB473DC-6090-B141-9943-689BE6AC8A3B}" sibTransId="{6B37298B-8EE4-A34F-809E-74884F91C06A}"/>
    <dgm:cxn modelId="{84E02836-DC24-4BA0-B09D-6C9BEECB0F4B}" type="presOf" srcId="{AEB3A3C5-4B6A-6C4D-B6CF-7A35C1FF39C0}" destId="{54F5C9BA-AF57-E24C-9BA0-12553A04EF23}" srcOrd="0" destOrd="2" presId="urn:microsoft.com/office/officeart/2005/8/layout/hList1"/>
    <dgm:cxn modelId="{AE17E877-C9EF-4D3D-BE80-3F41065BB2B8}" type="presOf" srcId="{9DDD4B20-4194-AF4C-B71E-30F5DB06A85A}" destId="{54F5C9BA-AF57-E24C-9BA0-12553A04EF23}" srcOrd="0" destOrd="1" presId="urn:microsoft.com/office/officeart/2005/8/layout/hList1"/>
    <dgm:cxn modelId="{A4CB3EE4-0A2F-4D6C-B9AD-521B3571F885}" type="presOf" srcId="{165D13C1-1E8F-DF41-9D82-AAB6A35C808F}" destId="{15D39446-3382-CB4D-8D19-04B1D104A698}" srcOrd="0" destOrd="1" presId="urn:microsoft.com/office/officeart/2005/8/layout/hList1"/>
    <dgm:cxn modelId="{F32CC415-8917-5247-B59E-48ADD1DF8A45}" srcId="{D2774CA3-9A56-4841-B5DA-8DA458AED594}" destId="{FD014D84-4BE6-124E-BE2E-E8F404DB5F75}" srcOrd="6" destOrd="0" parTransId="{C1530E95-EC80-0844-81F1-52845C42E518}" sibTransId="{9EB32D85-FDA7-9247-875F-734631BE23F1}"/>
    <dgm:cxn modelId="{E7EB97A5-CDD2-104C-A8DD-18EC8EF02DB0}" srcId="{22453A00-D39D-6C4C-9522-47E1BE28C357}" destId="{527295CC-68E8-124D-9081-ECA6754E7C4B}" srcOrd="4" destOrd="0" parTransId="{8D3B9E25-5700-6A40-8864-CA9ECDD2A321}" sibTransId="{670C8401-49C7-B54E-8478-50637D14C679}"/>
    <dgm:cxn modelId="{41056B15-AF35-954B-85A6-94E99DEF8A37}" srcId="{22453A00-D39D-6C4C-9522-47E1BE28C357}" destId="{9DDD4B20-4194-AF4C-B71E-30F5DB06A85A}" srcOrd="1" destOrd="0" parTransId="{83AB7666-02DA-2348-A5F5-BB3CE0645F6F}" sibTransId="{13857A1D-3A76-BD46-B68B-DCA3CF55A0C2}"/>
    <dgm:cxn modelId="{91211277-3985-4F4E-A659-AA444433EE4B}" type="presOf" srcId="{68D9579C-18F5-B240-9D1C-9609784DE6D9}" destId="{D2EF521A-40B0-A24A-99A6-D651437891B9}" srcOrd="0" destOrd="5" presId="urn:microsoft.com/office/officeart/2005/8/layout/hList1"/>
    <dgm:cxn modelId="{03707E42-78B6-8E48-B667-F71C6E318B6F}" srcId="{22453A00-D39D-6C4C-9522-47E1BE28C357}" destId="{A69BF5BF-1E14-7B48-BB53-3B6BCD875914}" srcOrd="3" destOrd="0" parTransId="{942DFD52-A3B8-6042-BCF2-068F68DF9952}" sibTransId="{1A4B38F4-3471-4842-A7CD-0A98719D7BB2}"/>
    <dgm:cxn modelId="{3126D771-724B-4C15-BB84-A47D82E46D39}" type="presOf" srcId="{22453A00-D39D-6C4C-9522-47E1BE28C357}" destId="{3AA87DA5-2525-354F-AEDF-C0DD0EBA9823}" srcOrd="0" destOrd="0" presId="urn:microsoft.com/office/officeart/2005/8/layout/hList1"/>
    <dgm:cxn modelId="{1A19F918-9302-49CE-A896-014EA9C0032F}" type="presOf" srcId="{C83E80B2-EA42-7F4D-BD90-02CB2E516E42}" destId="{D2EF521A-40B0-A24A-99A6-D651437891B9}" srcOrd="0" destOrd="4" presId="urn:microsoft.com/office/officeart/2005/8/layout/hList1"/>
    <dgm:cxn modelId="{B52D8175-5BDC-D24A-B5A0-8CBD425CAB4F}" srcId="{5AFF56C4-61AB-5249-A3E8-CFC34BE94D31}" destId="{0BF6C427-FFCC-9C4B-9E30-C782B51677F2}" srcOrd="0" destOrd="0" parTransId="{2F69DA3C-8EDC-BC44-8EEE-0FF2DE4D6C00}" sibTransId="{CDC04DB9-D960-724E-BEFA-A8DF994FCCC4}"/>
    <dgm:cxn modelId="{A9B516FD-0890-4324-995F-EFDF3D54052F}" type="presOf" srcId="{6ED01500-937E-EF48-BE29-102719BEA8FE}" destId="{8BD1A39D-6902-5644-B52E-F415E868967A}" srcOrd="0" destOrd="0" presId="urn:microsoft.com/office/officeart/2005/8/layout/hList1"/>
    <dgm:cxn modelId="{BC747705-C344-4649-B562-BF1D545BAFBD}" srcId="{6ED01500-937E-EF48-BE29-102719BEA8FE}" destId="{11072B37-2752-F84D-B991-60B0DE6107B2}" srcOrd="0" destOrd="0" parTransId="{73F9C137-2D05-E146-8EFC-59B2BB050D22}" sibTransId="{434BA7DC-01F8-744E-BFAA-B84EDD2592ED}"/>
    <dgm:cxn modelId="{8E3D1F5A-5BFD-094C-AEC7-153172BBEF1D}" srcId="{6ED01500-937E-EF48-BE29-102719BEA8FE}" destId="{165D13C1-1E8F-DF41-9D82-AAB6A35C808F}" srcOrd="1" destOrd="0" parTransId="{2DB8BDB3-01C7-A146-92D5-5ED4E7D0B04B}" sibTransId="{93500680-808B-6A4F-84DC-16BB928068C8}"/>
    <dgm:cxn modelId="{C9E43886-752E-44C8-B046-A064B2DB59CC}" type="presOf" srcId="{5AFF56C4-61AB-5249-A3E8-CFC34BE94D31}" destId="{1187B25B-03F2-EB49-9E02-FEA01A74F889}" srcOrd="0" destOrd="0" presId="urn:microsoft.com/office/officeart/2005/8/layout/hList1"/>
    <dgm:cxn modelId="{2A234313-0027-4346-ACA6-87832765C8E5}" type="presOf" srcId="{11072B37-2752-F84D-B991-60B0DE6107B2}" destId="{15D39446-3382-CB4D-8D19-04B1D104A698}" srcOrd="0" destOrd="0" presId="urn:microsoft.com/office/officeart/2005/8/layout/hList1"/>
    <dgm:cxn modelId="{D0ECB3EF-751F-1149-8F88-46E5B50D88CE}" srcId="{5AFF56C4-61AB-5249-A3E8-CFC34BE94D31}" destId="{8BB5B908-74CC-EF44-AA31-BF0CDD4E2E07}" srcOrd="1" destOrd="0" parTransId="{435C408B-5E04-E44C-8A25-B9B1F1DC64A8}" sibTransId="{E3041C1E-3474-1B40-8A4B-78FBCFC360C1}"/>
    <dgm:cxn modelId="{C8B20463-5F47-0045-9A78-BF5C791C014C}" srcId="{D2774CA3-9A56-4841-B5DA-8DA458AED594}" destId="{EA3238CA-7BAE-DD40-87B6-2415EFAC3987}" srcOrd="0" destOrd="0" parTransId="{4D513FC4-82C9-DE41-89FC-D6C457679E89}" sibTransId="{0935EC80-7188-4042-9A9E-99B1508D2CFE}"/>
    <dgm:cxn modelId="{06C7E57B-E97D-6243-A829-A5BA756EC970}" srcId="{5AFF56C4-61AB-5249-A3E8-CFC34BE94D31}" destId="{EC61005E-5E51-3E46-944B-475C37DBF2B4}" srcOrd="2" destOrd="0" parTransId="{768E22E1-26FA-3B47-B51B-B03462DBC075}" sibTransId="{15F38887-EAF7-D64E-8F01-14E691558B1C}"/>
    <dgm:cxn modelId="{D6F49F18-6DA9-44E7-A839-9C1E369926B6}" type="presOf" srcId="{F6A4510E-8990-634E-9566-6FB63949D39D}" destId="{D2EF521A-40B0-A24A-99A6-D651437891B9}" srcOrd="0" destOrd="3" presId="urn:microsoft.com/office/officeart/2005/8/layout/hList1"/>
    <dgm:cxn modelId="{E45E6E42-B65A-48F3-B73C-165D164E556D}" type="presOf" srcId="{FF876193-5711-024B-8087-3D2AC49852EC}" destId="{D2EF521A-40B0-A24A-99A6-D651437891B9}" srcOrd="0" destOrd="2" presId="urn:microsoft.com/office/officeart/2005/8/layout/hList1"/>
    <dgm:cxn modelId="{4EF29E9A-617D-4D00-8EB8-86E21B80B912}" type="presOf" srcId="{A69BF5BF-1E14-7B48-BB53-3B6BCD875914}" destId="{54F5C9BA-AF57-E24C-9BA0-12553A04EF23}" srcOrd="0" destOrd="3" presId="urn:microsoft.com/office/officeart/2005/8/layout/hList1"/>
    <dgm:cxn modelId="{8C5AC136-2FF3-4381-BD01-B014D1D00AEB}" type="presOf" srcId="{EA3238CA-7BAE-DD40-87B6-2415EFAC3987}" destId="{D2EF521A-40B0-A24A-99A6-D651437891B9}" srcOrd="0" destOrd="0" presId="urn:microsoft.com/office/officeart/2005/8/layout/hList1"/>
    <dgm:cxn modelId="{FA9D7B22-475C-4BC8-B7CB-120F818C4416}" type="presOf" srcId="{D2774CA3-9A56-4841-B5DA-8DA458AED594}" destId="{0C59A48C-580C-E247-A2F6-7129262C3A2C}" srcOrd="0" destOrd="0" presId="urn:microsoft.com/office/officeart/2005/8/layout/hList1"/>
    <dgm:cxn modelId="{2FC8BA5F-F3E3-AD40-B488-7A7AABA2B73F}" srcId="{D2774CA3-9A56-4841-B5DA-8DA458AED594}" destId="{C83E80B2-EA42-7F4D-BD90-02CB2E516E42}" srcOrd="4" destOrd="0" parTransId="{9BCDDB12-2A30-234B-AEEC-6066FD853E61}" sibTransId="{7CFDB708-334A-F14E-8C90-0FCB012E7930}"/>
    <dgm:cxn modelId="{1DE4EA39-EC7A-438D-B9A6-F25E30C946B2}" type="presOf" srcId="{EC61005E-5E51-3E46-944B-475C37DBF2B4}" destId="{A5A97241-34B3-1448-9394-21E67B1C4142}" srcOrd="0" destOrd="2" presId="urn:microsoft.com/office/officeart/2005/8/layout/hList1"/>
    <dgm:cxn modelId="{D83D116F-9778-4256-9CDA-A2B2617848C1}" type="presOf" srcId="{FD014D84-4BE6-124E-BE2E-E8F404DB5F75}" destId="{D2EF521A-40B0-A24A-99A6-D651437891B9}" srcOrd="0" destOrd="6" presId="urn:microsoft.com/office/officeart/2005/8/layout/hList1"/>
    <dgm:cxn modelId="{2A68B5B6-8D96-7A42-A6A7-F82D8E2D5F09}" srcId="{D2774CA3-9A56-4841-B5DA-8DA458AED594}" destId="{68D9579C-18F5-B240-9D1C-9609784DE6D9}" srcOrd="5" destOrd="0" parTransId="{C143932D-FC2D-CF46-A257-9E29AD3C47EF}" sibTransId="{5679EA18-60AC-0340-B676-A40FBDCD4CE1}"/>
    <dgm:cxn modelId="{5FAD6E1A-9801-714E-B2BD-5959D59DF4B7}" srcId="{CD8B84A9-6595-9D41-8D9C-66D11A27259B}" destId="{D2774CA3-9A56-4841-B5DA-8DA458AED594}" srcOrd="2" destOrd="0" parTransId="{21A52769-35A2-474A-BE8D-69496E0F3FCF}" sibTransId="{4FB4C09A-33B4-C947-9975-A5FE4162F492}"/>
    <dgm:cxn modelId="{E5693D6A-1FA5-0341-888F-3124EB24E91C}" srcId="{22453A00-D39D-6C4C-9522-47E1BE28C357}" destId="{388BA9F3-EE60-9244-B635-7015C0213DB1}" srcOrd="0" destOrd="0" parTransId="{14411A8E-0A44-944E-A693-58614DBF39EA}" sibTransId="{5065A2F7-93E5-3645-961F-EF7A6914F97C}"/>
    <dgm:cxn modelId="{6233F3FE-5A20-4435-B5CF-0A7F316EB3F1}" type="presOf" srcId="{388BA9F3-EE60-9244-B635-7015C0213DB1}" destId="{54F5C9BA-AF57-E24C-9BA0-12553A04EF23}" srcOrd="0" destOrd="0" presId="urn:microsoft.com/office/officeart/2005/8/layout/hList1"/>
    <dgm:cxn modelId="{021D7567-D771-4DD6-B303-FC62771DE4A4}" type="presParOf" srcId="{57DF8F51-B07F-1743-A108-E660B519CDDB}" destId="{9CE78FBE-3B98-D349-AFC7-86EE8DC894FD}" srcOrd="0" destOrd="0" presId="urn:microsoft.com/office/officeart/2005/8/layout/hList1"/>
    <dgm:cxn modelId="{B75F20E3-EAF7-4645-B7AF-E4AF8F194E2B}" type="presParOf" srcId="{9CE78FBE-3B98-D349-AFC7-86EE8DC894FD}" destId="{8BD1A39D-6902-5644-B52E-F415E868967A}" srcOrd="0" destOrd="0" presId="urn:microsoft.com/office/officeart/2005/8/layout/hList1"/>
    <dgm:cxn modelId="{BAFE2F24-D595-47EF-970F-2F6E759AB889}" type="presParOf" srcId="{9CE78FBE-3B98-D349-AFC7-86EE8DC894FD}" destId="{15D39446-3382-CB4D-8D19-04B1D104A698}" srcOrd="1" destOrd="0" presId="urn:microsoft.com/office/officeart/2005/8/layout/hList1"/>
    <dgm:cxn modelId="{27877E82-CB64-4F7E-9447-A9B900E2A2B1}" type="presParOf" srcId="{57DF8F51-B07F-1743-A108-E660B519CDDB}" destId="{EBEDBBC0-657F-274D-868F-C61F37AA79B6}" srcOrd="1" destOrd="0" presId="urn:microsoft.com/office/officeart/2005/8/layout/hList1"/>
    <dgm:cxn modelId="{CD3DEA0B-CEF5-432F-A0DB-BD973B31771F}" type="presParOf" srcId="{57DF8F51-B07F-1743-A108-E660B519CDDB}" destId="{14852A26-C83A-3247-B19F-CA3D49815ABC}" srcOrd="2" destOrd="0" presId="urn:microsoft.com/office/officeart/2005/8/layout/hList1"/>
    <dgm:cxn modelId="{1FF28164-5C39-477F-96FD-28B51A89C678}" type="presParOf" srcId="{14852A26-C83A-3247-B19F-CA3D49815ABC}" destId="{1187B25B-03F2-EB49-9E02-FEA01A74F889}" srcOrd="0" destOrd="0" presId="urn:microsoft.com/office/officeart/2005/8/layout/hList1"/>
    <dgm:cxn modelId="{35C0C880-A459-4A54-9DEA-1F8347B784AB}" type="presParOf" srcId="{14852A26-C83A-3247-B19F-CA3D49815ABC}" destId="{A5A97241-34B3-1448-9394-21E67B1C4142}" srcOrd="1" destOrd="0" presId="urn:microsoft.com/office/officeart/2005/8/layout/hList1"/>
    <dgm:cxn modelId="{C238403E-6CFE-4195-ACA6-7864AB8E6F0E}" type="presParOf" srcId="{57DF8F51-B07F-1743-A108-E660B519CDDB}" destId="{FCC99983-4AB5-2F40-B490-802D13A1D080}" srcOrd="3" destOrd="0" presId="urn:microsoft.com/office/officeart/2005/8/layout/hList1"/>
    <dgm:cxn modelId="{5E82A2E1-F06B-48A4-AA6C-CA55CB0D03A5}" type="presParOf" srcId="{57DF8F51-B07F-1743-A108-E660B519CDDB}" destId="{325F421A-F7D6-DD4E-BFEF-F2666F1A5A52}" srcOrd="4" destOrd="0" presId="urn:microsoft.com/office/officeart/2005/8/layout/hList1"/>
    <dgm:cxn modelId="{D790D97D-499E-42FA-83C5-B8E111E65A72}" type="presParOf" srcId="{325F421A-F7D6-DD4E-BFEF-F2666F1A5A52}" destId="{0C59A48C-580C-E247-A2F6-7129262C3A2C}" srcOrd="0" destOrd="0" presId="urn:microsoft.com/office/officeart/2005/8/layout/hList1"/>
    <dgm:cxn modelId="{E9A70AF9-1D2D-47DC-9741-A246830DB2EE}" type="presParOf" srcId="{325F421A-F7D6-DD4E-BFEF-F2666F1A5A52}" destId="{D2EF521A-40B0-A24A-99A6-D651437891B9}" srcOrd="1" destOrd="0" presId="urn:microsoft.com/office/officeart/2005/8/layout/hList1"/>
    <dgm:cxn modelId="{F8FB5FF6-EA79-4535-B0EB-2A1ECEB3D5CC}" type="presParOf" srcId="{57DF8F51-B07F-1743-A108-E660B519CDDB}" destId="{64049352-F1B1-024B-B845-A0DACA7B92FF}" srcOrd="5" destOrd="0" presId="urn:microsoft.com/office/officeart/2005/8/layout/hList1"/>
    <dgm:cxn modelId="{7E5332A7-3761-4C0A-A118-7D8F84110353}" type="presParOf" srcId="{57DF8F51-B07F-1743-A108-E660B519CDDB}" destId="{2C0954FD-CBDF-1240-9953-873F4FD0BC5F}" srcOrd="6" destOrd="0" presId="urn:microsoft.com/office/officeart/2005/8/layout/hList1"/>
    <dgm:cxn modelId="{C2153BD6-C553-4556-9E5A-4A16EE518D91}" type="presParOf" srcId="{2C0954FD-CBDF-1240-9953-873F4FD0BC5F}" destId="{3AA87DA5-2525-354F-AEDF-C0DD0EBA9823}" srcOrd="0" destOrd="0" presId="urn:microsoft.com/office/officeart/2005/8/layout/hList1"/>
    <dgm:cxn modelId="{91DC2F95-DEAC-4DDB-80B1-950163A0F45A}" type="presParOf" srcId="{2C0954FD-CBDF-1240-9953-873F4FD0BC5F}" destId="{54F5C9BA-AF57-E24C-9BA0-12553A04EF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C482A-DBB5-4EFF-AC8F-B5F7AFBCD39C}" type="datetimeFigureOut">
              <a:rPr lang="en-US" smtClean="0"/>
              <a:pPr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6C0E1-E55B-4895-8745-0D849358E7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THINGS TO TELL TO ATTENDEES: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baseline="0" dirty="0" smtClean="0"/>
              <a:t>Mute/</a:t>
            </a:r>
            <a:r>
              <a:rPr lang="es-ES_tradnl" baseline="0" dirty="0" err="1" smtClean="0"/>
              <a:t>Unmute</a:t>
            </a:r>
            <a:r>
              <a:rPr lang="es-ES_tradnl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aseline="0" dirty="0" err="1" smtClean="0"/>
              <a:t>All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attendees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will</a:t>
            </a:r>
            <a:r>
              <a:rPr lang="es-ES_tradnl" baseline="0" dirty="0" smtClean="0"/>
              <a:t> be </a:t>
            </a:r>
            <a:r>
              <a:rPr lang="es-ES_tradnl" baseline="0" dirty="0" err="1" smtClean="0"/>
              <a:t>muted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by</a:t>
            </a:r>
            <a:r>
              <a:rPr lang="es-ES_tradnl" baseline="0" dirty="0" smtClean="0"/>
              <a:t> default. </a:t>
            </a:r>
            <a:r>
              <a:rPr lang="es-ES_tradnl" baseline="0" dirty="0" err="1" smtClean="0"/>
              <a:t>Only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organiser</a:t>
            </a:r>
            <a:r>
              <a:rPr lang="es-ES_tradnl" baseline="0" dirty="0" smtClean="0"/>
              <a:t> can </a:t>
            </a:r>
            <a:r>
              <a:rPr lang="es-ES_tradnl" baseline="0" dirty="0" err="1" smtClean="0"/>
              <a:t>unmute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you</a:t>
            </a:r>
            <a:r>
              <a:rPr lang="es-ES_tradnl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aseline="0" dirty="0" err="1" smtClean="0"/>
              <a:t>If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you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been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unmuted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moderator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she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forgot</a:t>
            </a:r>
            <a:r>
              <a:rPr lang="es-ES_tradnl" baseline="0" dirty="0" smtClean="0"/>
              <a:t> to mute </a:t>
            </a:r>
            <a:r>
              <a:rPr lang="es-ES_tradnl" baseline="0" dirty="0" err="1" smtClean="0"/>
              <a:t>you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you</a:t>
            </a:r>
            <a:r>
              <a:rPr lang="es-ES_tradnl" baseline="0" dirty="0" smtClean="0"/>
              <a:t> can </a:t>
            </a:r>
            <a:r>
              <a:rPr lang="es-ES_tradnl" baseline="0" dirty="0" err="1" smtClean="0"/>
              <a:t>always</a:t>
            </a:r>
            <a:r>
              <a:rPr lang="es-ES_tradnl" baseline="0" dirty="0" smtClean="0"/>
              <a:t> mute </a:t>
            </a:r>
            <a:r>
              <a:rPr lang="es-ES_tradnl" baseline="0" dirty="0" err="1" smtClean="0"/>
              <a:t>yourself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again</a:t>
            </a:r>
            <a:r>
              <a:rPr lang="es-ES_tradnl" baseline="0" dirty="0" smtClean="0"/>
              <a:t> 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To </a:t>
            </a:r>
            <a:r>
              <a:rPr lang="es-ES_tradnl" dirty="0" err="1" smtClean="0"/>
              <a:t>ask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questions</a:t>
            </a:r>
            <a:r>
              <a:rPr lang="es-ES_tradnl" baseline="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aseline="0" dirty="0" err="1" smtClean="0"/>
              <a:t>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important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write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questions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specifying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who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panelist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who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should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answer</a:t>
            </a:r>
            <a:r>
              <a:rPr lang="es-ES_tradnl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aseline="0" dirty="0" err="1" smtClean="0"/>
              <a:t>Questions</a:t>
            </a:r>
            <a:r>
              <a:rPr lang="es-ES_tradnl" baseline="0" dirty="0" smtClean="0"/>
              <a:t> can be </a:t>
            </a:r>
            <a:r>
              <a:rPr lang="es-ES_tradnl" baseline="0" dirty="0" err="1" smtClean="0"/>
              <a:t>written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along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webinar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thus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allowing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moderator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better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organise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Q&amp;A </a:t>
            </a:r>
            <a:r>
              <a:rPr lang="es-ES_tradnl" baseline="0" dirty="0" err="1" smtClean="0"/>
              <a:t>session</a:t>
            </a:r>
            <a:endParaRPr lang="es-ES_tradnl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moderator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will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read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questions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when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presentations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finished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during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Q&amp;A </a:t>
            </a:r>
            <a:r>
              <a:rPr lang="es-ES_tradnl" baseline="0" dirty="0" err="1" smtClean="0"/>
              <a:t>session</a:t>
            </a:r>
            <a:endParaRPr lang="es-ES_tradnl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baseline="0" dirty="0" smtClean="0"/>
              <a:t>To </a:t>
            </a:r>
            <a:r>
              <a:rPr lang="es-ES_tradnl" baseline="0" dirty="0" err="1" smtClean="0"/>
              <a:t>rise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hand</a:t>
            </a:r>
            <a:r>
              <a:rPr lang="es-ES_tradnl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baseline="0" dirty="0" err="1" smtClean="0"/>
              <a:t>We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strongly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prefer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you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write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question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instead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rising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hand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thus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allowing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us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group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prioritise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question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according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content</a:t>
            </a:r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E1B40-4256-4BB6-BCC1-4E16C89184F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90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ight upward diagonal"/>
          <p:cNvSpPr>
            <a:spLocks noChangeArrowheads="1"/>
          </p:cNvSpPr>
          <p:nvPr userDrawn="1"/>
        </p:nvSpPr>
        <p:spPr bwMode="auto">
          <a:xfrm>
            <a:off x="0" y="408667"/>
            <a:ext cx="9144000" cy="6449334"/>
          </a:xfrm>
          <a:prstGeom prst="rect">
            <a:avLst/>
          </a:prstGeom>
          <a:pattFill prst="ltUpDiag">
            <a:fgClr>
              <a:srgbClr val="35702E"/>
            </a:fgClr>
            <a:bgClr>
              <a:srgbClr val="539432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539432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066800"/>
          </a:xfrm>
        </p:spPr>
        <p:txBody>
          <a:bodyPr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>
                <a:solidFill>
                  <a:srgbClr val="D9862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CITYnvest_logo_72dpi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29393" y="471600"/>
            <a:ext cx="2085215" cy="828000"/>
          </a:xfrm>
          <a:prstGeom prst="rect">
            <a:avLst/>
          </a:prstGeom>
        </p:spPr>
      </p:pic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440304" y="6629400"/>
            <a:ext cx="1752600" cy="304800"/>
          </a:xfrm>
        </p:spPr>
        <p:txBody>
          <a:bodyPr>
            <a:noAutofit/>
          </a:bodyPr>
          <a:lstStyle>
            <a:lvl1pPr algn="r">
              <a:buFontTx/>
              <a:buNone/>
              <a:defRPr sz="11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8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the Date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5867400"/>
            <a:ext cx="4572000" cy="381000"/>
          </a:xfrm>
        </p:spPr>
        <p:txBody>
          <a:bodyPr>
            <a:noAutofit/>
          </a:bodyPr>
          <a:lstStyle>
            <a:lvl1pPr algn="ctr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8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the Author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6221104"/>
            <a:ext cx="4572000" cy="381000"/>
          </a:xfrm>
        </p:spPr>
        <p:txBody>
          <a:bodyPr>
            <a:noAutofit/>
          </a:bodyPr>
          <a:lstStyle>
            <a:lvl1pPr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8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the Entity</a:t>
            </a:r>
          </a:p>
        </p:txBody>
      </p:sp>
      <p:pic>
        <p:nvPicPr>
          <p:cNvPr id="23" name="Picture 22" descr="city_skyline_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9833"/>
            <a:ext cx="9144000" cy="758967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152400" y="5750625"/>
            <a:ext cx="2057400" cy="99060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2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4" name="Picture 13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33400" y="1676400"/>
            <a:ext cx="713722" cy="709318"/>
            <a:chOff x="1456904" y="1788225"/>
            <a:chExt cx="713722" cy="709318"/>
          </a:xfrm>
        </p:grpSpPr>
        <p:sp>
          <p:nvSpPr>
            <p:cNvPr id="15" name="Oval 14"/>
            <p:cNvSpPr/>
            <p:nvPr userDrawn="1"/>
          </p:nvSpPr>
          <p:spPr>
            <a:xfrm>
              <a:off x="1456904" y="1798469"/>
              <a:ext cx="699076" cy="699074"/>
            </a:xfrm>
            <a:prstGeom prst="ellipse">
              <a:avLst/>
            </a:prstGeom>
            <a:solidFill>
              <a:srgbClr val="7BBA4A"/>
            </a:solidFill>
            <a:ln w="9525">
              <a:solidFill>
                <a:srgbClr val="5394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1471550" y="1788225"/>
              <a:ext cx="699076" cy="699074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bg1"/>
                  </a:solidFill>
                  <a:latin typeface="FontAwesome" pitchFamily="2" charset="0"/>
                </a:rPr>
                <a:t></a:t>
              </a:r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2057400"/>
            <a:ext cx="3124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0"/>
          </p:nvPr>
        </p:nvSpPr>
        <p:spPr>
          <a:xfrm>
            <a:off x="1295400" y="1676400"/>
            <a:ext cx="3124200" cy="381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4724400" y="1676400"/>
            <a:ext cx="713722" cy="709318"/>
            <a:chOff x="1456904" y="1788225"/>
            <a:chExt cx="713722" cy="709318"/>
          </a:xfrm>
        </p:grpSpPr>
        <p:sp>
          <p:nvSpPr>
            <p:cNvPr id="33" name="Oval 32"/>
            <p:cNvSpPr/>
            <p:nvPr userDrawn="1"/>
          </p:nvSpPr>
          <p:spPr>
            <a:xfrm>
              <a:off x="1456904" y="1798469"/>
              <a:ext cx="699076" cy="699074"/>
            </a:xfrm>
            <a:prstGeom prst="ellipse">
              <a:avLst/>
            </a:prstGeom>
            <a:solidFill>
              <a:srgbClr val="7BBA4A"/>
            </a:solidFill>
            <a:ln w="9525">
              <a:solidFill>
                <a:srgbClr val="5394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1471550" y="1788225"/>
              <a:ext cx="699076" cy="699074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bg1"/>
                  </a:solidFill>
                  <a:latin typeface="FontAwesome" pitchFamily="2" charset="0"/>
                </a:rPr>
                <a:t></a:t>
              </a:r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35" name="Text Placeholder 3"/>
          <p:cNvSpPr>
            <a:spLocks noGrp="1"/>
          </p:cNvSpPr>
          <p:nvPr>
            <p:ph type="body" sz="half" idx="11"/>
          </p:nvPr>
        </p:nvSpPr>
        <p:spPr>
          <a:xfrm>
            <a:off x="5486400" y="2057400"/>
            <a:ext cx="3124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2"/>
          </p:nvPr>
        </p:nvSpPr>
        <p:spPr>
          <a:xfrm>
            <a:off x="5486400" y="1676400"/>
            <a:ext cx="3124200" cy="381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533400" y="2895600"/>
            <a:ext cx="713722" cy="709318"/>
            <a:chOff x="1456904" y="1788225"/>
            <a:chExt cx="713722" cy="709318"/>
          </a:xfrm>
        </p:grpSpPr>
        <p:sp>
          <p:nvSpPr>
            <p:cNvPr id="38" name="Oval 37"/>
            <p:cNvSpPr/>
            <p:nvPr userDrawn="1"/>
          </p:nvSpPr>
          <p:spPr>
            <a:xfrm>
              <a:off x="1456904" y="1798469"/>
              <a:ext cx="699076" cy="699074"/>
            </a:xfrm>
            <a:prstGeom prst="ellipse">
              <a:avLst/>
            </a:prstGeom>
            <a:solidFill>
              <a:srgbClr val="7BBA4A"/>
            </a:solidFill>
            <a:ln w="9525">
              <a:solidFill>
                <a:srgbClr val="5394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1471550" y="1788225"/>
              <a:ext cx="699076" cy="699074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bg1"/>
                  </a:solidFill>
                  <a:latin typeface="FontAwesome" pitchFamily="2" charset="0"/>
                </a:rPr>
                <a:t></a:t>
              </a:r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40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5400" y="3276600"/>
            <a:ext cx="3124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295400" y="2895600"/>
            <a:ext cx="3124200" cy="381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533400" y="4114800"/>
            <a:ext cx="713722" cy="709318"/>
            <a:chOff x="1456904" y="1788225"/>
            <a:chExt cx="713722" cy="709318"/>
          </a:xfrm>
        </p:grpSpPr>
        <p:sp>
          <p:nvSpPr>
            <p:cNvPr id="43" name="Oval 42"/>
            <p:cNvSpPr/>
            <p:nvPr userDrawn="1"/>
          </p:nvSpPr>
          <p:spPr>
            <a:xfrm>
              <a:off x="1456904" y="1798469"/>
              <a:ext cx="699076" cy="699074"/>
            </a:xfrm>
            <a:prstGeom prst="ellipse">
              <a:avLst/>
            </a:prstGeom>
            <a:solidFill>
              <a:srgbClr val="7BBA4A"/>
            </a:solidFill>
            <a:ln w="9525">
              <a:solidFill>
                <a:srgbClr val="5394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1471550" y="1788225"/>
              <a:ext cx="699076" cy="699074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bg1"/>
                  </a:solidFill>
                  <a:latin typeface="FontAwesome" pitchFamily="2" charset="0"/>
                </a:rPr>
                <a:t></a:t>
              </a:r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45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95400" y="4495800"/>
            <a:ext cx="3124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95400" y="4114800"/>
            <a:ext cx="3124200" cy="381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533400" y="5334000"/>
            <a:ext cx="713722" cy="709318"/>
            <a:chOff x="1456904" y="1788225"/>
            <a:chExt cx="713722" cy="709318"/>
          </a:xfrm>
        </p:grpSpPr>
        <p:sp>
          <p:nvSpPr>
            <p:cNvPr id="48" name="Oval 47"/>
            <p:cNvSpPr/>
            <p:nvPr userDrawn="1"/>
          </p:nvSpPr>
          <p:spPr>
            <a:xfrm>
              <a:off x="1456904" y="1798469"/>
              <a:ext cx="699076" cy="699074"/>
            </a:xfrm>
            <a:prstGeom prst="ellipse">
              <a:avLst/>
            </a:prstGeom>
            <a:solidFill>
              <a:srgbClr val="7BBA4A"/>
            </a:solidFill>
            <a:ln w="9525">
              <a:solidFill>
                <a:srgbClr val="5394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471550" y="1788225"/>
              <a:ext cx="699076" cy="699074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bg1"/>
                  </a:solidFill>
                  <a:latin typeface="FontAwesome" pitchFamily="2" charset="0"/>
                </a:rPr>
                <a:t></a:t>
              </a:r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5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295400" y="5715000"/>
            <a:ext cx="3124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95400" y="5334000"/>
            <a:ext cx="3124200" cy="381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4724400" y="2895600"/>
            <a:ext cx="713722" cy="709318"/>
            <a:chOff x="1456904" y="1788225"/>
            <a:chExt cx="713722" cy="709318"/>
          </a:xfrm>
        </p:grpSpPr>
        <p:sp>
          <p:nvSpPr>
            <p:cNvPr id="68" name="Oval 67"/>
            <p:cNvSpPr/>
            <p:nvPr userDrawn="1"/>
          </p:nvSpPr>
          <p:spPr>
            <a:xfrm>
              <a:off x="1456904" y="1798469"/>
              <a:ext cx="699076" cy="699074"/>
            </a:xfrm>
            <a:prstGeom prst="ellipse">
              <a:avLst/>
            </a:prstGeom>
            <a:solidFill>
              <a:srgbClr val="7BBA4A"/>
            </a:solidFill>
            <a:ln w="9525">
              <a:solidFill>
                <a:srgbClr val="5394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1471550" y="1788225"/>
              <a:ext cx="699076" cy="699074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bg1"/>
                  </a:solidFill>
                  <a:latin typeface="FontAwesome" pitchFamily="2" charset="0"/>
                </a:rPr>
                <a:t></a:t>
              </a:r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7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86400" y="3276600"/>
            <a:ext cx="3124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86400" y="2895600"/>
            <a:ext cx="3124200" cy="381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4724400" y="4114800"/>
            <a:ext cx="713722" cy="709318"/>
            <a:chOff x="1456904" y="1788225"/>
            <a:chExt cx="713722" cy="709318"/>
          </a:xfrm>
        </p:grpSpPr>
        <p:sp>
          <p:nvSpPr>
            <p:cNvPr id="73" name="Oval 72"/>
            <p:cNvSpPr/>
            <p:nvPr userDrawn="1"/>
          </p:nvSpPr>
          <p:spPr>
            <a:xfrm>
              <a:off x="1456904" y="1798469"/>
              <a:ext cx="699076" cy="699074"/>
            </a:xfrm>
            <a:prstGeom prst="ellipse">
              <a:avLst/>
            </a:prstGeom>
            <a:solidFill>
              <a:srgbClr val="7BBA4A"/>
            </a:solidFill>
            <a:ln w="9525">
              <a:solidFill>
                <a:srgbClr val="5394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1471550" y="1788225"/>
              <a:ext cx="699076" cy="699074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bg1"/>
                  </a:solidFill>
                  <a:latin typeface="FontAwesome" pitchFamily="2" charset="0"/>
                </a:rPr>
                <a:t></a:t>
              </a:r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75" name="Text Placeholder 3"/>
          <p:cNvSpPr>
            <a:spLocks noGrp="1"/>
          </p:cNvSpPr>
          <p:nvPr>
            <p:ph type="body" sz="half" idx="21"/>
          </p:nvPr>
        </p:nvSpPr>
        <p:spPr>
          <a:xfrm>
            <a:off x="5486400" y="4495800"/>
            <a:ext cx="3124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/>
          </p:nvPr>
        </p:nvSpPr>
        <p:spPr>
          <a:xfrm>
            <a:off x="5486400" y="4114800"/>
            <a:ext cx="3124200" cy="381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7" name="Group 76"/>
          <p:cNvGrpSpPr/>
          <p:nvPr userDrawn="1"/>
        </p:nvGrpSpPr>
        <p:grpSpPr>
          <a:xfrm>
            <a:off x="4724400" y="5334000"/>
            <a:ext cx="713722" cy="709318"/>
            <a:chOff x="1456904" y="1788225"/>
            <a:chExt cx="713722" cy="709318"/>
          </a:xfrm>
        </p:grpSpPr>
        <p:sp>
          <p:nvSpPr>
            <p:cNvPr id="78" name="Oval 77"/>
            <p:cNvSpPr/>
            <p:nvPr userDrawn="1"/>
          </p:nvSpPr>
          <p:spPr>
            <a:xfrm>
              <a:off x="1456904" y="1798469"/>
              <a:ext cx="699076" cy="699074"/>
            </a:xfrm>
            <a:prstGeom prst="ellipse">
              <a:avLst/>
            </a:prstGeom>
            <a:solidFill>
              <a:srgbClr val="7BBA4A"/>
            </a:solidFill>
            <a:ln w="9525">
              <a:solidFill>
                <a:srgbClr val="5394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1471550" y="1788225"/>
              <a:ext cx="699076" cy="699074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 smtClean="0">
                  <a:solidFill>
                    <a:schemeClr val="bg1"/>
                  </a:solidFill>
                  <a:latin typeface="FontAwesome" pitchFamily="2" charset="0"/>
                </a:rPr>
                <a:t></a:t>
              </a:r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80" name="Text Placeholder 3"/>
          <p:cNvSpPr>
            <a:spLocks noGrp="1"/>
          </p:cNvSpPr>
          <p:nvPr>
            <p:ph type="body" sz="half" idx="23"/>
          </p:nvPr>
        </p:nvSpPr>
        <p:spPr>
          <a:xfrm>
            <a:off x="5486400" y="5715000"/>
            <a:ext cx="3124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4"/>
          </p:nvPr>
        </p:nvSpPr>
        <p:spPr>
          <a:xfrm>
            <a:off x="5486400" y="5334000"/>
            <a:ext cx="3124200" cy="381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9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7" name="Picture 26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9" name="AutoShape 1"/>
          <p:cNvSpPr>
            <a:spLocks/>
          </p:cNvSpPr>
          <p:nvPr/>
        </p:nvSpPr>
        <p:spPr bwMode="auto">
          <a:xfrm>
            <a:off x="5948540" y="1556531"/>
            <a:ext cx="2778913" cy="1070232"/>
          </a:xfrm>
          <a:custGeom>
            <a:avLst/>
            <a:gdLst>
              <a:gd name="T0" fmla="*/ 4016 w 21600"/>
              <a:gd name="T1" fmla="*/ 1160 h 21600"/>
              <a:gd name="T2" fmla="*/ 0 w 21600"/>
              <a:gd name="T3" fmla="*/ 1160 h 21600"/>
              <a:gd name="T4" fmla="*/ 0 w 21600"/>
              <a:gd name="T5" fmla="*/ 0 h 21600"/>
              <a:gd name="T6" fmla="*/ 4016 w 21600"/>
              <a:gd name="T7" fmla="*/ 0 h 21600"/>
              <a:gd name="T8" fmla="*/ 4016 w 21600"/>
              <a:gd name="T9" fmla="*/ 1160 h 21600"/>
              <a:gd name="T10" fmla="*/ 4016 w 21600"/>
              <a:gd name="T11" fmla="*/ 116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21600" y="21600"/>
                </a:moveTo>
              </a:path>
            </a:pathLst>
          </a:custGeom>
          <a:solidFill>
            <a:srgbClr val="7BBA4A"/>
          </a:solidFill>
          <a:ln w="9525" cap="flat">
            <a:solidFill>
              <a:srgbClr val="539432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5948540" y="2789143"/>
            <a:ext cx="2778913" cy="1070232"/>
          </a:xfrm>
          <a:custGeom>
            <a:avLst/>
            <a:gdLst>
              <a:gd name="T0" fmla="*/ 747 w 21600"/>
              <a:gd name="T1" fmla="*/ 62 h 21600"/>
              <a:gd name="T2" fmla="*/ 0 w 21600"/>
              <a:gd name="T3" fmla="*/ 62 h 21600"/>
              <a:gd name="T4" fmla="*/ 0 w 21600"/>
              <a:gd name="T5" fmla="*/ 0 h 21600"/>
              <a:gd name="T6" fmla="*/ 747 w 21600"/>
              <a:gd name="T7" fmla="*/ 0 h 21600"/>
              <a:gd name="T8" fmla="*/ 747 w 21600"/>
              <a:gd name="T9" fmla="*/ 62 h 21600"/>
              <a:gd name="T10" fmla="*/ 747 w 21600"/>
              <a:gd name="T11" fmla="*/ 6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21600" y="21600"/>
                </a:moveTo>
              </a:path>
            </a:pathLst>
          </a:custGeom>
          <a:solidFill>
            <a:srgbClr val="7BBA4A"/>
          </a:solidFill>
          <a:ln w="9525" cap="flat">
            <a:solidFill>
              <a:srgbClr val="539432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15" name="AutoShape 7"/>
          <p:cNvSpPr>
            <a:spLocks/>
          </p:cNvSpPr>
          <p:nvPr/>
        </p:nvSpPr>
        <p:spPr bwMode="auto">
          <a:xfrm>
            <a:off x="5948540" y="4021756"/>
            <a:ext cx="2778913" cy="1070232"/>
          </a:xfrm>
          <a:custGeom>
            <a:avLst/>
            <a:gdLst>
              <a:gd name="T0" fmla="*/ 747 w 21600"/>
              <a:gd name="T1" fmla="*/ 62 h 21600"/>
              <a:gd name="T2" fmla="*/ 0 w 21600"/>
              <a:gd name="T3" fmla="*/ 62 h 21600"/>
              <a:gd name="T4" fmla="*/ 0 w 21600"/>
              <a:gd name="T5" fmla="*/ 0 h 21600"/>
              <a:gd name="T6" fmla="*/ 747 w 21600"/>
              <a:gd name="T7" fmla="*/ 0 h 21600"/>
              <a:gd name="T8" fmla="*/ 747 w 21600"/>
              <a:gd name="T9" fmla="*/ 62 h 21600"/>
              <a:gd name="T10" fmla="*/ 747 w 21600"/>
              <a:gd name="T11" fmla="*/ 6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21600" y="21600"/>
                </a:moveTo>
              </a:path>
            </a:pathLst>
          </a:custGeom>
          <a:solidFill>
            <a:srgbClr val="7BBA4A"/>
          </a:solidFill>
          <a:ln w="9525" cap="flat">
            <a:solidFill>
              <a:srgbClr val="539432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18" name="AutoShape 10"/>
          <p:cNvSpPr>
            <a:spLocks/>
          </p:cNvSpPr>
          <p:nvPr/>
        </p:nvSpPr>
        <p:spPr bwMode="auto">
          <a:xfrm>
            <a:off x="5948540" y="5254368"/>
            <a:ext cx="2778913" cy="1070232"/>
          </a:xfrm>
          <a:custGeom>
            <a:avLst/>
            <a:gdLst>
              <a:gd name="T0" fmla="*/ 747 w 21600"/>
              <a:gd name="T1" fmla="*/ 62 h 21600"/>
              <a:gd name="T2" fmla="*/ 0 w 21600"/>
              <a:gd name="T3" fmla="*/ 62 h 21600"/>
              <a:gd name="T4" fmla="*/ 0 w 21600"/>
              <a:gd name="T5" fmla="*/ 0 h 21600"/>
              <a:gd name="T6" fmla="*/ 747 w 21600"/>
              <a:gd name="T7" fmla="*/ 0 h 21600"/>
              <a:gd name="T8" fmla="*/ 747 w 21600"/>
              <a:gd name="T9" fmla="*/ 62 h 21600"/>
              <a:gd name="T10" fmla="*/ 747 w 21600"/>
              <a:gd name="T11" fmla="*/ 6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21600" y="21600"/>
                </a:moveTo>
              </a:path>
            </a:pathLst>
          </a:custGeom>
          <a:solidFill>
            <a:srgbClr val="7BBA4A"/>
          </a:solidFill>
          <a:ln w="9525" cap="flat">
            <a:solidFill>
              <a:srgbClr val="539432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20" name="Rectangle 42"/>
          <p:cNvSpPr>
            <a:spLocks/>
          </p:cNvSpPr>
          <p:nvPr userDrawn="1"/>
        </p:nvSpPr>
        <p:spPr bwMode="auto">
          <a:xfrm>
            <a:off x="416547" y="1567602"/>
            <a:ext cx="5308720" cy="4753307"/>
          </a:xfrm>
          <a:prstGeom prst="rect">
            <a:avLst/>
          </a:prstGeom>
          <a:solidFill>
            <a:srgbClr val="F5F5F5"/>
          </a:solidFill>
          <a:ln w="9525">
            <a:solidFill>
              <a:srgbClr val="4C4C4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632731"/>
            <a:ext cx="5181600" cy="4572000"/>
          </a:xfrm>
        </p:spPr>
        <p:txBody>
          <a:bodyPr/>
          <a:lstStyle>
            <a:lvl1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1620032"/>
            <a:ext cx="2590800" cy="92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019800" y="2851931"/>
            <a:ext cx="2590800" cy="92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1"/>
          </p:nvPr>
        </p:nvSpPr>
        <p:spPr>
          <a:xfrm>
            <a:off x="6019800" y="4071131"/>
            <a:ext cx="2590800" cy="92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2"/>
          </p:nvPr>
        </p:nvSpPr>
        <p:spPr>
          <a:xfrm>
            <a:off x="6019800" y="5290331"/>
            <a:ext cx="2590800" cy="92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5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17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2"/>
          <p:cNvSpPr>
            <a:spLocks/>
          </p:cNvSpPr>
          <p:nvPr userDrawn="1"/>
        </p:nvSpPr>
        <p:spPr bwMode="auto">
          <a:xfrm>
            <a:off x="3429000" y="1570593"/>
            <a:ext cx="5308720" cy="4753307"/>
          </a:xfrm>
          <a:prstGeom prst="rect">
            <a:avLst/>
          </a:prstGeom>
          <a:solidFill>
            <a:srgbClr val="7BBA4A"/>
          </a:solidFill>
          <a:ln w="9525">
            <a:solidFill>
              <a:srgbClr val="53943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12899" y="1572600"/>
            <a:ext cx="3276935" cy="4752000"/>
          </a:xfrm>
          <a:prstGeom prst="rect">
            <a:avLst/>
          </a:prstGeom>
          <a:solidFill>
            <a:srgbClr val="F5F5F5"/>
          </a:solidFill>
          <a:ln w="9525" cap="flat" cmpd="sng" algn="ctr">
            <a:solidFill>
              <a:srgbClr val="53943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4290" tIns="17145" rIns="34290" bIns="17145"/>
          <a:lstStyle/>
          <a:p>
            <a:pPr algn="ctr" defTabSz="342900">
              <a:defRPr/>
            </a:pPr>
            <a:endParaRPr 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8" name="Rectangle 7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733800" y="1638167"/>
            <a:ext cx="4953000" cy="4572000"/>
          </a:xfrm>
        </p:spPr>
        <p:txBody>
          <a:bodyPr/>
          <a:lstStyle>
            <a:lvl1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8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0" name="Picture 19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2"/>
          <p:cNvSpPr>
            <a:spLocks/>
          </p:cNvSpPr>
          <p:nvPr userDrawn="1"/>
        </p:nvSpPr>
        <p:spPr bwMode="auto">
          <a:xfrm>
            <a:off x="416547" y="1571293"/>
            <a:ext cx="1869453" cy="4753307"/>
          </a:xfrm>
          <a:prstGeom prst="rect">
            <a:avLst/>
          </a:prstGeom>
          <a:solidFill>
            <a:srgbClr val="7BBA4A"/>
          </a:solidFill>
          <a:ln w="9525">
            <a:solidFill>
              <a:srgbClr val="53943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16" name="Rectangle 42"/>
          <p:cNvSpPr>
            <a:spLocks/>
          </p:cNvSpPr>
          <p:nvPr userDrawn="1"/>
        </p:nvSpPr>
        <p:spPr bwMode="auto">
          <a:xfrm>
            <a:off x="6858000" y="1560222"/>
            <a:ext cx="1869453" cy="4753307"/>
          </a:xfrm>
          <a:prstGeom prst="rect">
            <a:avLst/>
          </a:prstGeom>
          <a:solidFill>
            <a:srgbClr val="7BBA4A"/>
          </a:solidFill>
          <a:ln w="9525">
            <a:solidFill>
              <a:srgbClr val="53943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21" name="Rectangle 42"/>
          <p:cNvSpPr>
            <a:spLocks/>
          </p:cNvSpPr>
          <p:nvPr userDrawn="1"/>
        </p:nvSpPr>
        <p:spPr bwMode="auto">
          <a:xfrm>
            <a:off x="2573548" y="1560222"/>
            <a:ext cx="1869453" cy="4753307"/>
          </a:xfrm>
          <a:prstGeom prst="rect">
            <a:avLst/>
          </a:prstGeom>
          <a:solidFill>
            <a:srgbClr val="7BBA4A"/>
          </a:solidFill>
          <a:ln w="9525">
            <a:solidFill>
              <a:srgbClr val="53943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22" name="Rectangle 42"/>
          <p:cNvSpPr>
            <a:spLocks/>
          </p:cNvSpPr>
          <p:nvPr userDrawn="1"/>
        </p:nvSpPr>
        <p:spPr bwMode="auto">
          <a:xfrm>
            <a:off x="4715774" y="1560222"/>
            <a:ext cx="1869453" cy="4753307"/>
          </a:xfrm>
          <a:prstGeom prst="rect">
            <a:avLst/>
          </a:prstGeom>
          <a:solidFill>
            <a:srgbClr val="7BBA4A"/>
          </a:solidFill>
          <a:ln w="9525">
            <a:solidFill>
              <a:srgbClr val="53943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873" y="1636422"/>
            <a:ext cx="1828800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0"/>
          </p:nvPr>
        </p:nvSpPr>
        <p:spPr>
          <a:xfrm>
            <a:off x="2593874" y="1636422"/>
            <a:ext cx="1828800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1"/>
          </p:nvPr>
        </p:nvSpPr>
        <p:spPr>
          <a:xfrm>
            <a:off x="4736100" y="1636422"/>
            <a:ext cx="1828800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2"/>
          </p:nvPr>
        </p:nvSpPr>
        <p:spPr>
          <a:xfrm>
            <a:off x="6878326" y="1636422"/>
            <a:ext cx="1828800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 descr="Light upward diagonal"/>
          <p:cNvSpPr>
            <a:spLocks noChangeArrowheads="1"/>
          </p:cNvSpPr>
          <p:nvPr userDrawn="1"/>
        </p:nvSpPr>
        <p:spPr bwMode="auto">
          <a:xfrm>
            <a:off x="0" y="0"/>
            <a:ext cx="9144000" cy="6444855"/>
          </a:xfrm>
          <a:prstGeom prst="rect">
            <a:avLst/>
          </a:prstGeom>
          <a:pattFill prst="ltUpDiag">
            <a:fgClr>
              <a:srgbClr val="35702E"/>
            </a:fgClr>
            <a:bgClr>
              <a:srgbClr val="539432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" name="Rectangle 11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ITYnvest_logo_72dpi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0772" y="5943600"/>
            <a:ext cx="1893228" cy="900000"/>
          </a:xfrm>
          <a:prstGeom prst="rect">
            <a:avLst/>
          </a:prstGeom>
        </p:spPr>
      </p:pic>
      <p:pic>
        <p:nvPicPr>
          <p:cNvPr id="5" name="Picture 4" descr="flag_yellow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1" y="5985600"/>
            <a:ext cx="1087630" cy="720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47872" y="6096000"/>
            <a:ext cx="393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grant agreement No 649730. </a:t>
            </a:r>
            <a:endParaRPr lang="pt-PT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458986" y="1676400"/>
            <a:ext cx="422602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65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Thank You</a:t>
            </a:r>
            <a:endParaRPr lang="pt-PT" sz="65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Text Placeholder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000" y="3352800"/>
            <a:ext cx="4572000" cy="381000"/>
          </a:xfrm>
        </p:spPr>
        <p:txBody>
          <a:bodyPr>
            <a:noAutofit/>
          </a:bodyPr>
          <a:lstStyle>
            <a:lvl1pPr algn="ctr">
              <a:buFontTx/>
              <a:buNone/>
              <a:defRPr sz="1600" b="1" baseline="0">
                <a:solidFill>
                  <a:schemeClr val="bg1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8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the Author</a:t>
            </a:r>
          </a:p>
        </p:txBody>
      </p:sp>
      <p:sp>
        <p:nvSpPr>
          <p:cNvPr id="16" name="Text Placeholder 1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286000" y="3733800"/>
            <a:ext cx="4572000" cy="381000"/>
          </a:xfrm>
        </p:spPr>
        <p:txBody>
          <a:bodyPr>
            <a:noAutofit/>
          </a:bodyPr>
          <a:lstStyle>
            <a:lvl1pPr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8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the Entity</a:t>
            </a:r>
          </a:p>
        </p:txBody>
      </p:sp>
      <p:sp>
        <p:nvSpPr>
          <p:cNvPr id="17" name="Text Placeholder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286000" y="4114800"/>
            <a:ext cx="4572000" cy="381000"/>
          </a:xfrm>
        </p:spPr>
        <p:txBody>
          <a:bodyPr>
            <a:noAutofit/>
          </a:bodyPr>
          <a:lstStyle>
            <a:lvl1pPr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8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the e-mail</a:t>
            </a:r>
          </a:p>
        </p:txBody>
      </p:sp>
      <p:pic>
        <p:nvPicPr>
          <p:cNvPr id="14" name="Picture 13" descr="city_skyline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29200"/>
            <a:ext cx="9144000" cy="70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458986" y="1676400"/>
            <a:ext cx="422602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500" dirty="0" smtClean="0">
                <a:solidFill>
                  <a:srgbClr val="53943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Thank You</a:t>
            </a:r>
            <a:endParaRPr lang="pt-PT" sz="6500" dirty="0">
              <a:solidFill>
                <a:srgbClr val="53943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3352800"/>
            <a:ext cx="4572000" cy="381000"/>
          </a:xfrm>
        </p:spPr>
        <p:txBody>
          <a:bodyPr>
            <a:noAutofit/>
          </a:bodyPr>
          <a:lstStyle>
            <a:lvl1pPr algn="ctr">
              <a:buFontTx/>
              <a:buNone/>
              <a:defRPr sz="1600" b="1" baseline="0">
                <a:solidFill>
                  <a:srgbClr val="4C4C4C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8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the Author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3733800"/>
            <a:ext cx="4572000" cy="381000"/>
          </a:xfrm>
        </p:spPr>
        <p:txBody>
          <a:bodyPr>
            <a:noAutofit/>
          </a:bodyPr>
          <a:lstStyle>
            <a:lvl1pPr algn="ctr">
              <a:buFontTx/>
              <a:buNone/>
              <a:defRPr sz="1400" baseline="0">
                <a:solidFill>
                  <a:srgbClr val="4C4C4C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8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the Entity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0" y="4114800"/>
            <a:ext cx="4572000" cy="381000"/>
          </a:xfrm>
        </p:spPr>
        <p:txBody>
          <a:bodyPr>
            <a:noAutofit/>
          </a:bodyPr>
          <a:lstStyle>
            <a:lvl1pPr algn="ctr">
              <a:buFontTx/>
              <a:buNone/>
              <a:defRPr sz="1400" baseline="0">
                <a:solidFill>
                  <a:srgbClr val="D9862F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8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the e-mail</a:t>
            </a:r>
          </a:p>
        </p:txBody>
      </p:sp>
      <p:pic>
        <p:nvPicPr>
          <p:cNvPr id="11" name="Picture 10" descr="CITYnvest_logo_72dpi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0772" y="5943600"/>
            <a:ext cx="1893228" cy="900000"/>
          </a:xfrm>
          <a:prstGeom prst="rect">
            <a:avLst/>
          </a:prstGeom>
        </p:spPr>
      </p:pic>
      <p:pic>
        <p:nvPicPr>
          <p:cNvPr id="12" name="Picture 11" descr="flag_yellow_hig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1" y="5985600"/>
            <a:ext cx="108763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247872" y="6258580"/>
            <a:ext cx="1870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Project funded by </a:t>
            </a:r>
          </a:p>
          <a:p>
            <a:r>
              <a:rPr lang="pt-PT" sz="14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European Union</a:t>
            </a:r>
            <a:endParaRPr lang="pt-PT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384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CITYnvest_logo_72dpi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60320" y="449580"/>
            <a:ext cx="4023360" cy="1912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20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2" name="Picture 21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4648200" y="1572600"/>
            <a:ext cx="4038600" cy="4752000"/>
          </a:xfrm>
          <a:prstGeom prst="rect">
            <a:avLst/>
          </a:prstGeom>
          <a:solidFill>
            <a:srgbClr val="F5F5F5"/>
          </a:solidFill>
          <a:ln w="9525">
            <a:solidFill>
              <a:srgbClr val="53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572600"/>
            <a:ext cx="4038600" cy="4752000"/>
          </a:xfrm>
          <a:prstGeom prst="rect">
            <a:avLst/>
          </a:prstGeom>
          <a:solidFill>
            <a:srgbClr val="F5F5F5"/>
          </a:solidFill>
          <a:ln w="9525">
            <a:solidFill>
              <a:srgbClr val="53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986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0037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0037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6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17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986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4040188" cy="9556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9862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7"/>
            <a:ext cx="4041775" cy="9556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9862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1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3" name="Picture 12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986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ight upward diagonal"/>
          <p:cNvSpPr>
            <a:spLocks noChangeArrowheads="1"/>
          </p:cNvSpPr>
          <p:nvPr userDrawn="1"/>
        </p:nvSpPr>
        <p:spPr bwMode="auto">
          <a:xfrm>
            <a:off x="0" y="408667"/>
            <a:ext cx="9144000" cy="6449334"/>
          </a:xfrm>
          <a:prstGeom prst="rect">
            <a:avLst/>
          </a:prstGeom>
          <a:pattFill prst="ltUpDiag">
            <a:fgClr>
              <a:srgbClr val="35702E"/>
            </a:fgClr>
            <a:bgClr>
              <a:srgbClr val="539432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539432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CITYnvest_logo_72dpi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29393" y="471600"/>
            <a:ext cx="2085215" cy="828000"/>
          </a:xfrm>
          <a:prstGeom prst="rect">
            <a:avLst/>
          </a:prstGeom>
        </p:spPr>
      </p:pic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440304" y="6629400"/>
            <a:ext cx="1752600" cy="304800"/>
          </a:xfrm>
        </p:spPr>
        <p:txBody>
          <a:bodyPr>
            <a:noAutofit/>
          </a:bodyPr>
          <a:lstStyle>
            <a:lvl1pPr algn="r">
              <a:buFontTx/>
              <a:buNone/>
              <a:defRPr sz="11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8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the Date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5867400"/>
            <a:ext cx="4572000" cy="381000"/>
          </a:xfrm>
        </p:spPr>
        <p:txBody>
          <a:bodyPr>
            <a:noAutofit/>
          </a:bodyPr>
          <a:lstStyle>
            <a:lvl1pPr algn="ctr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8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the Author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6221104"/>
            <a:ext cx="4572000" cy="381000"/>
          </a:xfrm>
        </p:spPr>
        <p:txBody>
          <a:bodyPr>
            <a:noAutofit/>
          </a:bodyPr>
          <a:lstStyle>
            <a:lvl1pPr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8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the Entity</a:t>
            </a:r>
          </a:p>
        </p:txBody>
      </p:sp>
      <p:pic>
        <p:nvPicPr>
          <p:cNvPr id="23" name="Picture 22" descr="city_skyline_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9833"/>
            <a:ext cx="9144000" cy="758967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276600" y="3429000"/>
            <a:ext cx="2590800" cy="137160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endParaRPr lang="pt-P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8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" name="Picture 9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1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3" name="Picture 12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287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5394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6287"/>
            <a:ext cx="5111750" cy="57007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38337"/>
            <a:ext cx="3008313" cy="453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2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4" name="Picture 13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457200"/>
          </a:xfrm>
          <a:solidFill>
            <a:schemeClr val="bg1"/>
          </a:solidFill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838200"/>
          </a:xfrm>
          <a:noFill/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3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5" name="Picture 14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986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9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1" name="Picture 10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77875"/>
            <a:ext cx="2057400" cy="5851525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77875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bg>
      <p:bgPr>
        <a:blipFill dpi="0" rotWithShape="1">
          <a:blip r:embed="rId2" cstate="screen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56166"/>
            <a:ext cx="6858000" cy="956469"/>
          </a:xfrm>
          <a:prstGeom prst="rect">
            <a:avLst/>
          </a:prstGeom>
          <a:ln>
            <a:solidFill>
              <a:srgbClr val="03A0CD"/>
            </a:solidFill>
          </a:ln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512634"/>
            <a:ext cx="6858000" cy="13106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2683646" y="1645066"/>
            <a:ext cx="3778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404040"/>
                </a:solidFill>
              </a:rPr>
              <a:t>EIP</a:t>
            </a:r>
            <a:r>
              <a:rPr lang="es-ES" sz="2000" b="1" dirty="0" smtClean="0">
                <a:solidFill>
                  <a:srgbClr val="404040"/>
                </a:solidFill>
              </a:rPr>
              <a:t> Smart </a:t>
            </a:r>
            <a:r>
              <a:rPr lang="es-ES" sz="2000" b="1" dirty="0" err="1" smtClean="0">
                <a:solidFill>
                  <a:srgbClr val="404040"/>
                </a:solidFill>
              </a:rPr>
              <a:t>Cities</a:t>
            </a:r>
            <a:r>
              <a:rPr lang="es-ES" sz="2000" b="1" dirty="0" smtClean="0">
                <a:solidFill>
                  <a:srgbClr val="404040"/>
                </a:solidFill>
              </a:rPr>
              <a:t> and </a:t>
            </a:r>
            <a:r>
              <a:rPr lang="es-ES" sz="2000" b="1" dirty="0" err="1" smtClean="0">
                <a:solidFill>
                  <a:srgbClr val="404040"/>
                </a:solidFill>
              </a:rPr>
              <a:t>Communities</a:t>
            </a:r>
            <a:endParaRPr lang="es-ES" sz="2000" b="1" dirty="0">
              <a:solidFill>
                <a:srgbClr val="404040"/>
              </a:solidFill>
            </a:endParaRPr>
          </a:p>
        </p:txBody>
      </p:sp>
      <p:pic>
        <p:nvPicPr>
          <p:cNvPr id="6" name="Bild 7" descr="Smart Cities and Communities Original 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829" y="191031"/>
            <a:ext cx="1319333" cy="14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3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Índice">
    <p:bg>
      <p:bgPr>
        <a:blipFill dpi="0" rotWithShape="1">
          <a:blip r:embed="rId2" cstate="screen">
            <a:alphaModFix amt="1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491320" y="1160060"/>
            <a:ext cx="8219364" cy="514520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Rectángulo"/>
          <p:cNvSpPr/>
          <p:nvPr userDrawn="1"/>
        </p:nvSpPr>
        <p:spPr>
          <a:xfrm>
            <a:off x="0" y="-3689"/>
            <a:ext cx="9144000" cy="678604"/>
          </a:xfrm>
          <a:prstGeom prst="rect">
            <a:avLst/>
          </a:prstGeom>
          <a:solidFill>
            <a:srgbClr val="404040">
              <a:alpha val="50000"/>
            </a:srgbClr>
          </a:solidFill>
        </p:spPr>
        <p:txBody>
          <a:bodyPr vert="horz" lIns="91440" tIns="45720" rIns="540000" bIns="45720" rtlCol="0" anchor="ctr">
            <a:norm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buNone/>
            </a:pPr>
            <a:endParaRPr lang="es-ES" sz="2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ítulo 9"/>
          <p:cNvSpPr>
            <a:spLocks noGrp="1"/>
          </p:cNvSpPr>
          <p:nvPr>
            <p:ph type="title"/>
          </p:nvPr>
        </p:nvSpPr>
        <p:spPr>
          <a:xfrm>
            <a:off x="1" y="-12173"/>
            <a:ext cx="9143999" cy="671939"/>
          </a:xfrm>
          <a:noFill/>
        </p:spPr>
        <p:txBody>
          <a:bodyPr rIns="540000"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12" name="Bild 7" descr="Smart Cities and Communities Origina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91" y="29667"/>
            <a:ext cx="676678" cy="7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6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-3689"/>
            <a:ext cx="9144000" cy="678604"/>
          </a:xfrm>
          <a:prstGeom prst="rect">
            <a:avLst/>
          </a:prstGeom>
          <a:solidFill>
            <a:srgbClr val="404040">
              <a:alpha val="50000"/>
            </a:srgbClr>
          </a:solidFill>
        </p:spPr>
        <p:txBody>
          <a:bodyPr vert="horz" lIns="91440" tIns="45720" rIns="54000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endParaRPr lang="es-ES" sz="2400" b="1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" y="-12173"/>
            <a:ext cx="9143999" cy="671939"/>
          </a:xfrm>
          <a:noFill/>
        </p:spPr>
        <p:txBody>
          <a:bodyPr rIns="540000">
            <a:normAutofit/>
          </a:bodyPr>
          <a:lstStyle>
            <a:lvl1pPr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0"/>
          </p:nvPr>
        </p:nvSpPr>
        <p:spPr>
          <a:xfrm>
            <a:off x="8792567" y="6492876"/>
            <a:ext cx="351000" cy="365125"/>
          </a:xfrm>
          <a:prstGeom prst="rect">
            <a:avLst/>
          </a:prstGeom>
          <a:ln w="6350"/>
        </p:spPr>
        <p:txBody>
          <a:bodyPr/>
          <a:lstStyle/>
          <a:p>
            <a:fld id="{B3B12BAB-457F-44B3-98AA-C26EBE3D43E5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7" name="Bild 7" descr="Smart Cities and Communities Original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91" y="29667"/>
            <a:ext cx="676678" cy="7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6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2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3" name="Picture 12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27" name="Straight Connector 26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>
            <a:lvl1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28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30" name="Picture 29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 userDrawn="1"/>
        </p:nvSpPr>
        <p:spPr>
          <a:xfrm>
            <a:off x="1527487" y="1676400"/>
            <a:ext cx="6089027" cy="723900"/>
          </a:xfrm>
          <a:prstGeom prst="rect">
            <a:avLst/>
          </a:prstGeom>
          <a:solidFill>
            <a:srgbClr val="D9862F"/>
          </a:solidFill>
          <a:ln>
            <a:solidFill>
              <a:srgbClr val="D986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7487" y="2628900"/>
            <a:ext cx="6089027" cy="723900"/>
          </a:xfrm>
          <a:prstGeom prst="rect">
            <a:avLst/>
          </a:prstGeom>
          <a:solidFill>
            <a:srgbClr val="FFCD0D"/>
          </a:solidFill>
          <a:ln>
            <a:solidFill>
              <a:srgbClr val="FFC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527487" y="3581400"/>
            <a:ext cx="6089027" cy="723900"/>
          </a:xfrm>
          <a:prstGeom prst="rect">
            <a:avLst/>
          </a:prstGeom>
          <a:solidFill>
            <a:srgbClr val="539432"/>
          </a:solidFill>
          <a:ln>
            <a:solidFill>
              <a:srgbClr val="5394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527487" y="4533900"/>
            <a:ext cx="6089027" cy="723900"/>
          </a:xfrm>
          <a:prstGeom prst="rect">
            <a:avLst/>
          </a:prstGeom>
          <a:solidFill>
            <a:srgbClr val="03678C"/>
          </a:solidFill>
          <a:ln>
            <a:solidFill>
              <a:srgbClr val="0367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527487" y="5486400"/>
            <a:ext cx="6089027" cy="723900"/>
          </a:xfrm>
          <a:prstGeom prst="rect">
            <a:avLst/>
          </a:prstGeom>
          <a:solidFill>
            <a:srgbClr val="D2D4D4"/>
          </a:solidFill>
          <a:ln>
            <a:solidFill>
              <a:srgbClr val="4C4C4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815152"/>
            <a:ext cx="4572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0"/>
          </p:nvPr>
        </p:nvSpPr>
        <p:spPr>
          <a:xfrm>
            <a:off x="2286000" y="2767652"/>
            <a:ext cx="4572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1"/>
          </p:nvPr>
        </p:nvSpPr>
        <p:spPr>
          <a:xfrm>
            <a:off x="2286000" y="3720152"/>
            <a:ext cx="4572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0" y="4672652"/>
            <a:ext cx="4572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86000" y="5625152"/>
            <a:ext cx="4572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23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5" name="Picture 24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5" name="Rectangle 4"/>
          <p:cNvSpPr/>
          <p:nvPr userDrawn="1"/>
        </p:nvSpPr>
        <p:spPr>
          <a:xfrm>
            <a:off x="1527487" y="1676400"/>
            <a:ext cx="6089027" cy="723900"/>
          </a:xfrm>
          <a:prstGeom prst="rect">
            <a:avLst/>
          </a:prstGeom>
          <a:solidFill>
            <a:srgbClr val="7BBA4A"/>
          </a:solidFill>
          <a:ln>
            <a:solidFill>
              <a:srgbClr val="5394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7487" y="2628900"/>
            <a:ext cx="6089027" cy="723900"/>
          </a:xfrm>
          <a:prstGeom prst="rect">
            <a:avLst/>
          </a:prstGeom>
          <a:solidFill>
            <a:srgbClr val="7BBA4A"/>
          </a:solidFill>
          <a:ln>
            <a:solidFill>
              <a:srgbClr val="5394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527487" y="3581400"/>
            <a:ext cx="6089027" cy="723900"/>
          </a:xfrm>
          <a:prstGeom prst="rect">
            <a:avLst/>
          </a:prstGeom>
          <a:solidFill>
            <a:srgbClr val="7BBA4A"/>
          </a:solidFill>
          <a:ln>
            <a:solidFill>
              <a:srgbClr val="5394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527487" y="4533900"/>
            <a:ext cx="6089027" cy="723900"/>
          </a:xfrm>
          <a:prstGeom prst="rect">
            <a:avLst/>
          </a:prstGeom>
          <a:solidFill>
            <a:srgbClr val="7BBA4A"/>
          </a:solidFill>
          <a:ln>
            <a:solidFill>
              <a:srgbClr val="5394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527487" y="5486400"/>
            <a:ext cx="6089027" cy="723900"/>
          </a:xfrm>
          <a:prstGeom prst="rect">
            <a:avLst/>
          </a:prstGeom>
          <a:solidFill>
            <a:srgbClr val="7BBA4A"/>
          </a:solidFill>
          <a:ln>
            <a:solidFill>
              <a:srgbClr val="5394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815152"/>
            <a:ext cx="4572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0"/>
          </p:nvPr>
        </p:nvSpPr>
        <p:spPr>
          <a:xfrm>
            <a:off x="2286000" y="2767652"/>
            <a:ext cx="4572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1"/>
          </p:nvPr>
        </p:nvSpPr>
        <p:spPr>
          <a:xfrm>
            <a:off x="2286000" y="3720152"/>
            <a:ext cx="4572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0" y="4672652"/>
            <a:ext cx="4572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86000" y="5625152"/>
            <a:ext cx="4572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2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4" name="Picture 13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7" name="Content Placeholder 6"/>
          <p:cNvSpPr txBox="1">
            <a:spLocks/>
          </p:cNvSpPr>
          <p:nvPr userDrawn="1"/>
        </p:nvSpPr>
        <p:spPr>
          <a:xfrm>
            <a:off x="843281" y="2163908"/>
            <a:ext cx="7479928" cy="3779691"/>
          </a:xfrm>
          <a:prstGeom prst="rect">
            <a:avLst/>
          </a:prstGeom>
          <a:solidFill>
            <a:srgbClr val="F5F5F5"/>
          </a:solidFill>
          <a:ln w="9525" cap="flat" cmpd="sng" algn="ctr">
            <a:solidFill>
              <a:srgbClr val="D9862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dirty="0" smtClean="0"/>
          </a:p>
        </p:txBody>
      </p:sp>
      <p:sp>
        <p:nvSpPr>
          <p:cNvPr id="19" name="Rectangle 18"/>
          <p:cNvSpPr/>
          <p:nvPr userDrawn="1"/>
        </p:nvSpPr>
        <p:spPr>
          <a:xfrm>
            <a:off x="2207013" y="1676400"/>
            <a:ext cx="4709938" cy="1121142"/>
          </a:xfrm>
          <a:prstGeom prst="rect">
            <a:avLst/>
          </a:prstGeom>
          <a:solidFill>
            <a:srgbClr val="FAB941"/>
          </a:solidFill>
          <a:ln>
            <a:solidFill>
              <a:srgbClr val="D986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990600" y="2971800"/>
            <a:ext cx="7239000" cy="2895600"/>
          </a:xfrm>
        </p:spPr>
        <p:txBody>
          <a:bodyPr/>
          <a:lstStyle>
            <a:lvl1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752600"/>
            <a:ext cx="4572000" cy="9271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2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4" name="Picture 13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7" name="Content Placeholder 6"/>
          <p:cNvSpPr txBox="1">
            <a:spLocks/>
          </p:cNvSpPr>
          <p:nvPr userDrawn="1"/>
        </p:nvSpPr>
        <p:spPr>
          <a:xfrm>
            <a:off x="843281" y="2163908"/>
            <a:ext cx="7479928" cy="3779691"/>
          </a:xfrm>
          <a:prstGeom prst="rect">
            <a:avLst/>
          </a:prstGeom>
          <a:solidFill>
            <a:srgbClr val="F5F5F5"/>
          </a:solidFill>
          <a:ln w="9525" cap="flat" cmpd="sng" algn="ctr">
            <a:solidFill>
              <a:srgbClr val="FFCD0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dirty="0" smtClean="0"/>
          </a:p>
        </p:txBody>
      </p:sp>
      <p:sp>
        <p:nvSpPr>
          <p:cNvPr id="19" name="Rectangle 18"/>
          <p:cNvSpPr/>
          <p:nvPr userDrawn="1"/>
        </p:nvSpPr>
        <p:spPr>
          <a:xfrm>
            <a:off x="2207013" y="1676400"/>
            <a:ext cx="4709938" cy="1121142"/>
          </a:xfrm>
          <a:prstGeom prst="rect">
            <a:avLst/>
          </a:prstGeom>
          <a:solidFill>
            <a:srgbClr val="FEE069"/>
          </a:solidFill>
          <a:ln>
            <a:solidFill>
              <a:srgbClr val="FFC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990600" y="2971800"/>
            <a:ext cx="7239000" cy="2895600"/>
          </a:xfrm>
        </p:spPr>
        <p:txBody>
          <a:bodyPr/>
          <a:lstStyle>
            <a:lvl1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752600"/>
            <a:ext cx="4572000" cy="9271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2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4" name="Picture 13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7" name="Content Placeholder 6"/>
          <p:cNvSpPr txBox="1">
            <a:spLocks/>
          </p:cNvSpPr>
          <p:nvPr userDrawn="1"/>
        </p:nvSpPr>
        <p:spPr>
          <a:xfrm>
            <a:off x="843281" y="2163908"/>
            <a:ext cx="7479928" cy="3779691"/>
          </a:xfrm>
          <a:prstGeom prst="rect">
            <a:avLst/>
          </a:prstGeom>
          <a:solidFill>
            <a:srgbClr val="F5F5F5"/>
          </a:solidFill>
          <a:ln w="9525" cap="flat" cmpd="sng" algn="ctr">
            <a:solidFill>
              <a:srgbClr val="53943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dirty="0" smtClean="0"/>
          </a:p>
        </p:txBody>
      </p:sp>
      <p:sp>
        <p:nvSpPr>
          <p:cNvPr id="19" name="Rectangle 18"/>
          <p:cNvSpPr/>
          <p:nvPr userDrawn="1"/>
        </p:nvSpPr>
        <p:spPr>
          <a:xfrm>
            <a:off x="2207013" y="1676400"/>
            <a:ext cx="4709938" cy="1121142"/>
          </a:xfrm>
          <a:prstGeom prst="rect">
            <a:avLst/>
          </a:prstGeom>
          <a:solidFill>
            <a:srgbClr val="7BBA4A"/>
          </a:solidFill>
          <a:ln>
            <a:solidFill>
              <a:srgbClr val="5394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990600" y="2971800"/>
            <a:ext cx="7239000" cy="2895600"/>
          </a:xfrm>
        </p:spPr>
        <p:txBody>
          <a:bodyPr/>
          <a:lstStyle>
            <a:lvl1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752600"/>
            <a:ext cx="4572000" cy="9271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4478"/>
            <a:ext cx="9144000" cy="6862478"/>
            <a:chOff x="0" y="-4478"/>
            <a:chExt cx="9144000" cy="6862478"/>
          </a:xfrm>
        </p:grpSpPr>
        <p:sp>
          <p:nvSpPr>
            <p:cNvPr id="12" name="Rectangle 2" descr="Light upward diagonal"/>
            <p:cNvSpPr>
              <a:spLocks noChangeArrowheads="1"/>
            </p:cNvSpPr>
            <p:nvPr userDrawn="1"/>
          </p:nvSpPr>
          <p:spPr bwMode="auto">
            <a:xfrm>
              <a:off x="0" y="-4478"/>
              <a:ext cx="9144000" cy="6449334"/>
            </a:xfrm>
            <a:prstGeom prst="rect">
              <a:avLst/>
            </a:prstGeom>
            <a:pattFill prst="ltUpDiag">
              <a:fgClr>
                <a:srgbClr val="35702E"/>
              </a:fgClr>
              <a:bgClr>
                <a:srgbClr val="53943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4" name="Picture 13" descr="city_skyline_2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144000" cy="706984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 rot="10800000">
            <a:off x="1" y="6629400"/>
            <a:ext cx="9144001" cy="2"/>
          </a:xfrm>
          <a:prstGeom prst="line">
            <a:avLst/>
          </a:prstGeom>
          <a:ln>
            <a:solidFill>
              <a:srgbClr val="539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8610600" y="6466790"/>
            <a:ext cx="533400" cy="301625"/>
          </a:xfrm>
          <a:prstGeom prst="rect">
            <a:avLst/>
          </a:prstGeom>
          <a:solidFill>
            <a:srgbClr val="53943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39860" y="6492875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7" name="Content Placeholder 6"/>
          <p:cNvSpPr txBox="1">
            <a:spLocks/>
          </p:cNvSpPr>
          <p:nvPr userDrawn="1"/>
        </p:nvSpPr>
        <p:spPr>
          <a:xfrm>
            <a:off x="843281" y="2163908"/>
            <a:ext cx="7479928" cy="3779691"/>
          </a:xfrm>
          <a:prstGeom prst="rect">
            <a:avLst/>
          </a:prstGeom>
          <a:solidFill>
            <a:srgbClr val="F5F5F5"/>
          </a:solidFill>
          <a:ln w="9525" cap="flat" cmpd="sng" algn="ctr">
            <a:solidFill>
              <a:srgbClr val="03678C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dirty="0" smtClean="0"/>
          </a:p>
        </p:txBody>
      </p:sp>
      <p:sp>
        <p:nvSpPr>
          <p:cNvPr id="19" name="Rectangle 18"/>
          <p:cNvSpPr/>
          <p:nvPr userDrawn="1"/>
        </p:nvSpPr>
        <p:spPr>
          <a:xfrm>
            <a:off x="2207013" y="1676400"/>
            <a:ext cx="4709938" cy="1121142"/>
          </a:xfrm>
          <a:prstGeom prst="rect">
            <a:avLst/>
          </a:prstGeom>
          <a:solidFill>
            <a:srgbClr val="CCDAE6"/>
          </a:solidFill>
          <a:ln>
            <a:solidFill>
              <a:srgbClr val="0367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990600" y="2971800"/>
            <a:ext cx="7239000" cy="2895600"/>
          </a:xfrm>
        </p:spPr>
        <p:txBody>
          <a:bodyPr/>
          <a:lstStyle>
            <a:lvl1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752600"/>
            <a:ext cx="4572000" cy="9271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30000">
              <a:schemeClr val="bg1"/>
            </a:gs>
            <a:gs pos="70000">
              <a:schemeClr val="bg1"/>
            </a:gs>
            <a:gs pos="100000">
              <a:srgbClr val="F5F5F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539432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5762E13D-0E48-4788-86DF-A0A2A340975E}" type="datetime1">
              <a:rPr lang="en-US" smtClean="0"/>
              <a:pPr/>
              <a:t>7/8/2016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67" r:id="rId4"/>
    <p:sldLayoutId id="2147483670" r:id="rId5"/>
    <p:sldLayoutId id="2147483661" r:id="rId6"/>
    <p:sldLayoutId id="2147483673" r:id="rId7"/>
    <p:sldLayoutId id="2147483674" r:id="rId8"/>
    <p:sldLayoutId id="2147483675" r:id="rId9"/>
    <p:sldLayoutId id="2147483678" r:id="rId10"/>
    <p:sldLayoutId id="2147483668" r:id="rId11"/>
    <p:sldLayoutId id="2147483677" r:id="rId12"/>
    <p:sldLayoutId id="2147483672" r:id="rId13"/>
    <p:sldLayoutId id="2147483664" r:id="rId14"/>
    <p:sldLayoutId id="214748366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  <p:sldLayoutId id="2147483680" r:id="rId25"/>
    <p:sldLayoutId id="2147483681" r:id="rId26"/>
    <p:sldLayoutId id="2147483682" r:id="rId2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D9862F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39432"/>
        </a:buClr>
        <a:buFont typeface="FontAwesome" pitchFamily="2" charset="0"/>
        <a:buChar char=""/>
        <a:defRPr sz="26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39432"/>
        </a:buClr>
        <a:buFont typeface="Wingdings" pitchFamily="2" charset="2"/>
        <a:buChar char="§"/>
        <a:defRPr sz="24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9862F"/>
        </a:buClr>
        <a:buFont typeface="Arial" pitchFamily="34" charset="0"/>
        <a:buChar char="•"/>
        <a:defRPr sz="22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D9862F"/>
        </a:buClr>
        <a:buFont typeface="Arial" pitchFamily="34" charset="0"/>
        <a:buChar char="–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nja.DeCunto@eurocities.eu" TargetMode="External"/><Relationship Id="rId2" Type="http://schemas.openxmlformats.org/officeDocument/2006/relationships/hyperlink" Target="https://eu-smartcities.eu/sites/all/files/LIE.pdf" TargetMode="Externa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u-smartcities.eu/generalassembly16/documentation.html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8</a:t>
            </a:r>
            <a:r>
              <a:rPr lang="es-ES_tradnl" dirty="0" smtClean="0"/>
              <a:t>th </a:t>
            </a:r>
            <a:r>
              <a:rPr lang="es-ES_tradnl" dirty="0" err="1" smtClean="0"/>
              <a:t>July</a:t>
            </a:r>
            <a:r>
              <a:rPr lang="es-ES_tradnl" dirty="0" smtClean="0"/>
              <a:t> 2016</a:t>
            </a:r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143000" y="2362200"/>
            <a:ext cx="6858000" cy="1524000"/>
          </a:xfrm>
          <a:solidFill>
            <a:srgbClr val="404040"/>
          </a:solidFill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Increasing capacities in Cities for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innovating financing in energy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efficiency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Increasing capacities in Cities for</a:t>
            </a:r>
            <a:br>
              <a:rPr lang="en-GB" dirty="0"/>
            </a:br>
            <a:r>
              <a:rPr lang="en-GB" dirty="0"/>
              <a:t>innovating financing in energy</a:t>
            </a:r>
            <a:br>
              <a:rPr lang="en-GB" dirty="0"/>
            </a:br>
            <a:r>
              <a:rPr lang="en-GB" dirty="0"/>
              <a:t>efficiency</a:t>
            </a:r>
            <a:endParaRPr lang="pt-PT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 review of local authority innovative large scale</a:t>
            </a:r>
          </a:p>
          <a:p>
            <a:r>
              <a:rPr lang="en-GB" dirty="0"/>
              <a:t>retrofit financing and operational models</a:t>
            </a:r>
            <a:endParaRPr lang="pt-PT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February, 2016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Miguel A. Casas</a:t>
            </a:r>
            <a:endParaRPr lang="pt-PT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dirty="0" smtClean="0"/>
              <a:t>Energinvest </a:t>
            </a:r>
            <a:r>
              <a:rPr lang="en-US" dirty="0"/>
              <a:t>–</a:t>
            </a:r>
            <a:r>
              <a:rPr lang="pt-PT" dirty="0"/>
              <a:t> </a:t>
            </a:r>
            <a:r>
              <a:rPr lang="pt-PT" dirty="0" smtClean="0"/>
              <a:t>CITYnvest</a:t>
            </a:r>
            <a:endParaRPr lang="pt-PT" dirty="0"/>
          </a:p>
        </p:txBody>
      </p:sp>
      <p:pic>
        <p:nvPicPr>
          <p:cNvPr id="7" name="Picture 2" descr="D:\Energinvest\ZZ New structure\ENERGINVEST\Templates\logo_energinv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80360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95300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nl-BE" dirty="0" smtClean="0"/>
              <a:t>Introduction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CITYnvest</a:t>
            </a:r>
            <a:r>
              <a:rPr lang="nl-BE" dirty="0" smtClean="0"/>
              <a:t> project</a:t>
            </a:r>
          </a:p>
          <a:p>
            <a:pPr marL="571500" indent="-571500">
              <a:buFont typeface="+mj-lt"/>
              <a:buAutoNum type="romanUcPeriod"/>
            </a:pPr>
            <a:r>
              <a:rPr lang="nl-BE" dirty="0" smtClean="0"/>
              <a:t>Scope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structure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r>
              <a:rPr lang="nl-BE" dirty="0" smtClean="0"/>
              <a:t> of 24 </a:t>
            </a:r>
            <a:r>
              <a:rPr lang="nl-BE" dirty="0" err="1" smtClean="0"/>
              <a:t>selected</a:t>
            </a:r>
            <a:r>
              <a:rPr lang="nl-BE" dirty="0" smtClean="0"/>
              <a:t> large </a:t>
            </a:r>
            <a:r>
              <a:rPr lang="nl-BE" dirty="0" err="1" smtClean="0"/>
              <a:t>scale</a:t>
            </a:r>
            <a:r>
              <a:rPr lang="nl-BE" dirty="0" smtClean="0"/>
              <a:t> retrofit programs</a:t>
            </a:r>
          </a:p>
          <a:p>
            <a:pPr marL="571500" indent="-571500">
              <a:buFont typeface="+mj-lt"/>
              <a:buAutoNum type="romanUcPeriod"/>
            </a:pPr>
            <a:r>
              <a:rPr lang="nl-BE" dirty="0" err="1" smtClean="0"/>
              <a:t>Comparison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models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major </a:t>
            </a:r>
            <a:r>
              <a:rPr lang="nl-BE" dirty="0" err="1" smtClean="0"/>
              <a:t>findings</a:t>
            </a:r>
            <a:endParaRPr lang="nl-BE" dirty="0" smtClean="0"/>
          </a:p>
          <a:p>
            <a:pPr marL="571500" indent="-571500">
              <a:buFont typeface="+mj-lt"/>
              <a:buAutoNum type="romanUcPeriod"/>
            </a:pPr>
            <a:r>
              <a:rPr lang="nl-BE" dirty="0" err="1" smtClean="0"/>
              <a:t>Conclusions</a:t>
            </a:r>
            <a:endParaRPr lang="nl-BE" dirty="0" smtClean="0"/>
          </a:p>
          <a:p>
            <a:pPr marL="571500" indent="-571500">
              <a:buFont typeface="+mj-lt"/>
              <a:buAutoNum type="romanUcPeriod"/>
            </a:pPr>
            <a:r>
              <a:rPr lang="nl-BE" dirty="0" smtClean="0"/>
              <a:t>Guidance </a:t>
            </a:r>
            <a:r>
              <a:rPr lang="nl-BE" dirty="0" err="1" smtClean="0"/>
              <a:t>material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/>
          </a:bodyPr>
          <a:lstStyle/>
          <a:p>
            <a:r>
              <a:rPr lang="nl-BE" dirty="0" smtClean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nl-BE" dirty="0"/>
              <a:t>Introduction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CITYnvest</a:t>
            </a:r>
            <a:r>
              <a:rPr lang="nl-BE" dirty="0"/>
              <a:t> project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February, 2016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Miguel A. Casas</a:t>
            </a:r>
            <a:endParaRPr lang="pt-PT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dirty="0" smtClean="0"/>
              <a:t>Energinvest </a:t>
            </a:r>
            <a:r>
              <a:rPr lang="en-US" dirty="0"/>
              <a:t>–</a:t>
            </a:r>
            <a:r>
              <a:rPr lang="pt-PT" dirty="0"/>
              <a:t> </a:t>
            </a:r>
            <a:r>
              <a:rPr lang="pt-PT" dirty="0" smtClean="0"/>
              <a:t>CITYnvest</a:t>
            </a:r>
            <a:endParaRPr lang="pt-PT" dirty="0"/>
          </a:p>
        </p:txBody>
      </p:sp>
      <p:pic>
        <p:nvPicPr>
          <p:cNvPr id="7" name="Picture 2" descr="D:\Energinvest\ZZ New structure\ENERGINVEST\Templates\logo_energinv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80360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How to accelerate </a:t>
            </a:r>
            <a:r>
              <a:rPr lang="en-GB" sz="2400" dirty="0"/>
              <a:t>investments</a:t>
            </a:r>
            <a:r>
              <a:rPr lang="en-US" sz="2400" dirty="0"/>
              <a:t>?</a:t>
            </a:r>
          </a:p>
          <a:p>
            <a:r>
              <a:rPr lang="en-US" sz="2000" dirty="0"/>
              <a:t>No need for reinventing the wheel</a:t>
            </a:r>
          </a:p>
          <a:p>
            <a:r>
              <a:rPr lang="en-US" sz="2000" dirty="0"/>
              <a:t>Catalyst role for LRA – reflected in current EU directives, but some remaining challenges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Open Sans"/>
                <a:cs typeface="Open Sans"/>
              </a:rPr>
              <a:t>Introduction: </a:t>
            </a:r>
            <a:r>
              <a:rPr lang="en-US" sz="2400" dirty="0" smtClean="0"/>
              <a:t>The </a:t>
            </a:r>
            <a:r>
              <a:rPr lang="en-GB" sz="2400" dirty="0"/>
              <a:t>rationale</a:t>
            </a:r>
            <a:r>
              <a:rPr lang="en-US" sz="2400" dirty="0"/>
              <a:t> for </a:t>
            </a:r>
            <a:r>
              <a:rPr lang="en-US" sz="2400" dirty="0" err="1"/>
              <a:t>CITYnvest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40936"/>
              </p:ext>
            </p:extLst>
          </p:nvPr>
        </p:nvGraphicFramePr>
        <p:xfrm>
          <a:off x="596900" y="3048000"/>
          <a:ext cx="7315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2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err="1">
                <a:latin typeface="Open Sans"/>
                <a:cs typeface="Open Sans"/>
              </a:rPr>
              <a:t>CITYnvest</a:t>
            </a:r>
            <a:r>
              <a:rPr lang="en-GB" sz="2400" b="1" dirty="0">
                <a:latin typeface="Open Sans"/>
                <a:cs typeface="Open Sans"/>
              </a:rPr>
              <a:t> </a:t>
            </a:r>
            <a:r>
              <a:rPr lang="en-GB" sz="2400" b="1" dirty="0" smtClean="0">
                <a:latin typeface="Open Sans"/>
                <a:cs typeface="Open Sans"/>
              </a:rPr>
              <a:t>scope: </a:t>
            </a:r>
            <a:r>
              <a:rPr lang="en-GB" sz="2400" dirty="0" smtClean="0"/>
              <a:t> </a:t>
            </a:r>
            <a:r>
              <a:rPr lang="en-GB" sz="2400" dirty="0"/>
              <a:t>Wide scale capacity building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545485457"/>
              </p:ext>
            </p:extLst>
          </p:nvPr>
        </p:nvGraphicFramePr>
        <p:xfrm>
          <a:off x="457200" y="1397000"/>
          <a:ext cx="8229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2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nl-BE" dirty="0"/>
              <a:t>Scope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structure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study</a:t>
            </a:r>
            <a:r>
              <a:rPr lang="nl-BE" dirty="0"/>
              <a:t> of 24 </a:t>
            </a:r>
            <a:r>
              <a:rPr lang="nl-BE" dirty="0" err="1"/>
              <a:t>selected</a:t>
            </a:r>
            <a:r>
              <a:rPr lang="nl-BE" dirty="0"/>
              <a:t> large </a:t>
            </a:r>
            <a:r>
              <a:rPr lang="nl-BE" dirty="0" err="1"/>
              <a:t>scale</a:t>
            </a:r>
            <a:r>
              <a:rPr lang="nl-BE" dirty="0"/>
              <a:t> retrofit programs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February, 2016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Miguel A. Casas</a:t>
            </a:r>
            <a:endParaRPr lang="pt-PT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dirty="0" smtClean="0"/>
              <a:t>Energinvest </a:t>
            </a:r>
            <a:r>
              <a:rPr lang="en-US" dirty="0"/>
              <a:t>–</a:t>
            </a:r>
            <a:r>
              <a:rPr lang="pt-PT" dirty="0"/>
              <a:t> </a:t>
            </a:r>
            <a:r>
              <a:rPr lang="pt-PT" dirty="0" smtClean="0"/>
              <a:t>CITYnvest</a:t>
            </a:r>
            <a:endParaRPr lang="pt-PT" dirty="0"/>
          </a:p>
        </p:txBody>
      </p:sp>
      <p:pic>
        <p:nvPicPr>
          <p:cNvPr id="7" name="Picture 2" descr="D:\Energinvest\ZZ New structure\ENERGINVEST\Templates\logo_energinv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80360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Analysed </a:t>
            </a:r>
            <a:r>
              <a:rPr lang="en-GB" dirty="0" smtClean="0">
                <a:solidFill>
                  <a:srgbClr val="D9862F"/>
                </a:solidFill>
              </a:rPr>
              <a:t>24 existing models </a:t>
            </a:r>
            <a:r>
              <a:rPr lang="en-GB" dirty="0" smtClean="0"/>
              <a:t>addressing </a:t>
            </a:r>
            <a:r>
              <a:rPr lang="en-GB" dirty="0"/>
              <a:t>large scale and deep energy efficiency </a:t>
            </a:r>
            <a:r>
              <a:rPr lang="en-GB" dirty="0" smtClean="0"/>
              <a:t>retrofit programs (including RES) involving public authorities across Europe (11 countries)</a:t>
            </a:r>
          </a:p>
          <a:p>
            <a:pPr lvl="2"/>
            <a:r>
              <a:rPr lang="nl-BE" dirty="0" err="1" smtClean="0"/>
              <a:t>Ambition</a:t>
            </a:r>
            <a:r>
              <a:rPr lang="nl-BE" dirty="0" smtClean="0"/>
              <a:t>, </a:t>
            </a:r>
            <a:r>
              <a:rPr lang="nl-BE" dirty="0" err="1" smtClean="0"/>
              <a:t>implementation</a:t>
            </a:r>
            <a:r>
              <a:rPr lang="nl-BE" dirty="0" smtClean="0"/>
              <a:t> </a:t>
            </a:r>
            <a:r>
              <a:rPr lang="nl-BE" dirty="0" err="1" smtClean="0"/>
              <a:t>technology</a:t>
            </a:r>
            <a:r>
              <a:rPr lang="nl-BE" dirty="0" smtClean="0"/>
              <a:t>, services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beneficiaries</a:t>
            </a:r>
            <a:r>
              <a:rPr lang="nl-BE" dirty="0" smtClean="0"/>
              <a:t>, </a:t>
            </a:r>
            <a:r>
              <a:rPr lang="nl-BE" dirty="0" err="1" smtClean="0"/>
              <a:t>financing</a:t>
            </a:r>
            <a:r>
              <a:rPr lang="nl-BE" dirty="0" smtClean="0"/>
              <a:t> </a:t>
            </a:r>
            <a:r>
              <a:rPr lang="nl-BE" dirty="0" err="1" smtClean="0"/>
              <a:t>schemes</a:t>
            </a:r>
            <a:endParaRPr lang="nl-BE" dirty="0" smtClean="0"/>
          </a:p>
          <a:p>
            <a:pPr marL="914400" lvl="2" indent="0">
              <a:buNone/>
            </a:pPr>
            <a:endParaRPr lang="nl-BE" dirty="0" smtClean="0"/>
          </a:p>
          <a:p>
            <a:r>
              <a:rPr lang="nl-BE" dirty="0" err="1" smtClean="0"/>
              <a:t>Provided</a:t>
            </a:r>
            <a:r>
              <a:rPr lang="nl-BE" dirty="0" smtClean="0"/>
              <a:t> </a:t>
            </a:r>
            <a:r>
              <a:rPr lang="nl-BE" dirty="0" smtClean="0">
                <a:solidFill>
                  <a:srgbClr val="D9862F"/>
                </a:solidFill>
              </a:rPr>
              <a:t>benchmark/</a:t>
            </a:r>
            <a:r>
              <a:rPr lang="nl-BE" dirty="0" err="1" smtClean="0">
                <a:solidFill>
                  <a:srgbClr val="D9862F"/>
                </a:solidFill>
              </a:rPr>
              <a:t>comparison</a:t>
            </a:r>
            <a:r>
              <a:rPr lang="nl-BE" dirty="0" smtClean="0"/>
              <a:t> </a:t>
            </a:r>
            <a:r>
              <a:rPr lang="nl-BE" dirty="0" err="1" smtClean="0"/>
              <a:t>along</a:t>
            </a:r>
            <a:r>
              <a:rPr lang="nl-BE" dirty="0" smtClean="0"/>
              <a:t> </a:t>
            </a:r>
            <a:r>
              <a:rPr lang="nl-BE" dirty="0" err="1" smtClean="0"/>
              <a:t>such</a:t>
            </a:r>
            <a:r>
              <a:rPr lang="nl-BE" dirty="0" smtClean="0"/>
              <a:t> </a:t>
            </a:r>
            <a:r>
              <a:rPr lang="nl-BE" dirty="0" err="1" smtClean="0"/>
              <a:t>themes</a:t>
            </a:r>
            <a:r>
              <a:rPr lang="nl-BE" dirty="0" smtClean="0"/>
              <a:t> as: </a:t>
            </a:r>
          </a:p>
          <a:p>
            <a:pPr lvl="2"/>
            <a:r>
              <a:rPr lang="nl-BE" dirty="0" err="1"/>
              <a:t>O</a:t>
            </a:r>
            <a:r>
              <a:rPr lang="nl-BE" dirty="0" err="1" smtClean="0"/>
              <a:t>perational</a:t>
            </a:r>
            <a:r>
              <a:rPr lang="nl-BE" dirty="0" smtClean="0"/>
              <a:t> </a:t>
            </a:r>
            <a:r>
              <a:rPr lang="nl-BE" dirty="0" err="1" smtClean="0"/>
              <a:t>schemes</a:t>
            </a:r>
            <a:r>
              <a:rPr lang="nl-BE" dirty="0" smtClean="0"/>
              <a:t>:  </a:t>
            </a:r>
            <a:r>
              <a:rPr lang="nl-BE" dirty="0" err="1" smtClean="0"/>
              <a:t>Facilitation</a:t>
            </a:r>
            <a:r>
              <a:rPr lang="nl-BE" dirty="0" smtClean="0"/>
              <a:t>/Integration /</a:t>
            </a:r>
            <a:r>
              <a:rPr lang="nl-BE" dirty="0" err="1" smtClean="0"/>
              <a:t>Financing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endParaRPr lang="nl-BE" dirty="0" smtClean="0"/>
          </a:p>
          <a:p>
            <a:pPr lvl="2"/>
            <a:r>
              <a:rPr lang="nl-BE" dirty="0" err="1"/>
              <a:t>I</a:t>
            </a:r>
            <a:r>
              <a:rPr lang="nl-BE" dirty="0" err="1" smtClean="0"/>
              <a:t>mplementation</a:t>
            </a:r>
            <a:r>
              <a:rPr lang="nl-BE" dirty="0" smtClean="0"/>
              <a:t> model: Separate Contractor </a:t>
            </a:r>
            <a:r>
              <a:rPr lang="nl-BE" dirty="0" err="1" smtClean="0"/>
              <a:t>Based</a:t>
            </a:r>
            <a:r>
              <a:rPr lang="nl-BE" dirty="0" smtClean="0"/>
              <a:t> (SCB) </a:t>
            </a:r>
            <a:r>
              <a:rPr lang="nl-BE" dirty="0" err="1" smtClean="0"/>
              <a:t>and</a:t>
            </a:r>
            <a:r>
              <a:rPr lang="nl-BE" dirty="0" smtClean="0"/>
              <a:t> EPC/ESC</a:t>
            </a:r>
          </a:p>
          <a:p>
            <a:pPr lvl="2"/>
            <a:r>
              <a:rPr lang="nl-BE" dirty="0" smtClean="0"/>
              <a:t>Financial </a:t>
            </a:r>
            <a:r>
              <a:rPr lang="nl-BE" dirty="0" err="1" smtClean="0"/>
              <a:t>schemes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related</a:t>
            </a:r>
            <a:r>
              <a:rPr lang="nl-BE" dirty="0" smtClean="0"/>
              <a:t> </a:t>
            </a:r>
            <a:r>
              <a:rPr lang="nl-BE" dirty="0" err="1" smtClean="0"/>
              <a:t>attractiveness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risks</a:t>
            </a:r>
            <a:endParaRPr lang="nl-BE" dirty="0" smtClean="0"/>
          </a:p>
          <a:p>
            <a:pPr marL="914400" lvl="2" indent="0">
              <a:buNone/>
            </a:pPr>
            <a:endParaRPr lang="nl-BE" dirty="0" smtClean="0"/>
          </a:p>
          <a:p>
            <a:r>
              <a:rPr lang="nl-BE" dirty="0" err="1" smtClean="0"/>
              <a:t>Provided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D9862F"/>
                </a:solidFill>
              </a:rPr>
              <a:t>guidance</a:t>
            </a:r>
            <a:r>
              <a:rPr lang="nl-BE" dirty="0" smtClean="0">
                <a:solidFill>
                  <a:srgbClr val="D9862F"/>
                </a:solidFill>
              </a:rPr>
              <a:t> </a:t>
            </a:r>
            <a:r>
              <a:rPr lang="nl-BE" dirty="0" err="1" smtClean="0">
                <a:solidFill>
                  <a:srgbClr val="D9862F"/>
                </a:solidFill>
              </a:rPr>
              <a:t>material</a:t>
            </a:r>
            <a:r>
              <a:rPr lang="nl-BE" dirty="0" smtClean="0">
                <a:solidFill>
                  <a:srgbClr val="D9862F"/>
                </a:solidFill>
              </a:rPr>
              <a:t> </a:t>
            </a:r>
            <a:r>
              <a:rPr lang="nl-BE" dirty="0" err="1" smtClean="0"/>
              <a:t>to</a:t>
            </a:r>
            <a:r>
              <a:rPr lang="nl-BE" dirty="0" smtClean="0"/>
              <a:t> support </a:t>
            </a:r>
            <a:r>
              <a:rPr lang="nl-BE" dirty="0" err="1" smtClean="0"/>
              <a:t>local</a:t>
            </a:r>
            <a:r>
              <a:rPr lang="nl-BE" dirty="0" smtClean="0"/>
              <a:t> </a:t>
            </a:r>
            <a:r>
              <a:rPr lang="nl-BE" dirty="0" err="1" smtClean="0"/>
              <a:t>authorities</a:t>
            </a:r>
            <a:r>
              <a:rPr lang="nl-BE" dirty="0" smtClean="0"/>
              <a:t> in </a:t>
            </a:r>
            <a:r>
              <a:rPr lang="nl-BE" dirty="0" err="1" smtClean="0"/>
              <a:t>their</a:t>
            </a:r>
            <a:r>
              <a:rPr lang="nl-BE" dirty="0" smtClean="0"/>
              <a:t> search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financing</a:t>
            </a:r>
            <a:r>
              <a:rPr lang="nl-BE" dirty="0" smtClean="0"/>
              <a:t> of </a:t>
            </a:r>
            <a:r>
              <a:rPr lang="nl-BE" dirty="0" err="1" smtClean="0"/>
              <a:t>their</a:t>
            </a:r>
            <a:r>
              <a:rPr lang="nl-BE" dirty="0" smtClean="0"/>
              <a:t> EE </a:t>
            </a:r>
            <a:r>
              <a:rPr lang="nl-BE" dirty="0" err="1" smtClean="0"/>
              <a:t>and</a:t>
            </a:r>
            <a:r>
              <a:rPr lang="nl-BE" dirty="0" smtClean="0"/>
              <a:t> RES programs 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In-</a:t>
            </a:r>
            <a:r>
              <a:rPr lang="nl-BE" sz="2400" b="1" dirty="0" err="1" smtClean="0"/>
              <a:t>depth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study</a:t>
            </a:r>
            <a:r>
              <a:rPr lang="nl-BE" sz="2400" dirty="0" smtClean="0"/>
              <a:t>: </a:t>
            </a:r>
            <a:r>
              <a:rPr lang="nl-BE" sz="2400" dirty="0" err="1" smtClean="0"/>
              <a:t>What</a:t>
            </a:r>
            <a:r>
              <a:rPr lang="nl-BE" sz="2400" dirty="0" smtClean="0"/>
              <a:t> have we </a:t>
            </a:r>
            <a:r>
              <a:rPr lang="nl-BE" sz="2400" dirty="0" err="1" smtClean="0"/>
              <a:t>done</a:t>
            </a:r>
            <a:r>
              <a:rPr lang="nl-BE" sz="24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91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Open Sans"/>
                <a:cs typeface="Open Sans"/>
              </a:rPr>
              <a:t>Business </a:t>
            </a:r>
            <a:r>
              <a:rPr lang="en-GB" sz="2400" b="1" dirty="0" smtClean="0">
                <a:latin typeface="Open Sans"/>
                <a:cs typeface="Open Sans"/>
              </a:rPr>
              <a:t>models:  </a:t>
            </a:r>
            <a:r>
              <a:rPr lang="en-GB" sz="2400" dirty="0"/>
              <a:t>Common practices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43144780"/>
              </p:ext>
            </p:extLst>
          </p:nvPr>
        </p:nvGraphicFramePr>
        <p:xfrm>
          <a:off x="584200" y="1447800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2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Open Sans"/>
                <a:cs typeface="Open Sans"/>
              </a:rPr>
              <a:t>Business </a:t>
            </a:r>
            <a:r>
              <a:rPr lang="en-GB" sz="2400" b="1" dirty="0" smtClean="0">
                <a:latin typeface="Open Sans"/>
                <a:cs typeface="Open Sans"/>
              </a:rPr>
              <a:t>models:  </a:t>
            </a:r>
            <a:r>
              <a:rPr lang="en-GB" sz="2400" dirty="0" smtClean="0"/>
              <a:t>Main features</a:t>
            </a:r>
            <a:endParaRPr lang="en-GB" sz="2400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845717450"/>
              </p:ext>
            </p:extLst>
          </p:nvPr>
        </p:nvGraphicFramePr>
        <p:xfrm>
          <a:off x="609600" y="1371600"/>
          <a:ext cx="792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9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508000" y="1638300"/>
            <a:ext cx="2540000" cy="4000500"/>
          </a:xfrm>
          <a:prstGeom prst="rect">
            <a:avLst/>
          </a:prstGeom>
          <a:solidFill>
            <a:srgbClr val="CCDAE7"/>
          </a:solidFill>
          <a:ln w="9525" cap="flat" cmpd="sng" algn="ctr">
            <a:solidFill>
              <a:srgbClr val="0B537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2032000" cy="381000"/>
          </a:xfrm>
          <a:prstGeom prst="rect">
            <a:avLst/>
          </a:prstGeom>
          <a:solidFill>
            <a:srgbClr val="0B5379"/>
          </a:solidFill>
          <a:ln>
            <a:solidFill>
              <a:srgbClr val="0B53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/>
                <a:cs typeface="Open Sans"/>
              </a:rPr>
              <a:t>FACILIATION (16/24)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302000" y="1638300"/>
            <a:ext cx="2540000" cy="4000500"/>
          </a:xfrm>
          <a:prstGeom prst="rect">
            <a:avLst/>
          </a:prstGeom>
          <a:solidFill>
            <a:srgbClr val="CCDAE7"/>
          </a:solidFill>
          <a:ln w="9525" cap="flat" cmpd="sng" algn="ctr">
            <a:solidFill>
              <a:srgbClr val="0B537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6096000" y="1638300"/>
            <a:ext cx="2540000" cy="4000500"/>
          </a:xfrm>
          <a:prstGeom prst="rect">
            <a:avLst/>
          </a:prstGeom>
          <a:solidFill>
            <a:srgbClr val="CCDAE7"/>
          </a:solidFill>
          <a:ln w="9525" cap="flat" cmpd="sng" algn="ctr">
            <a:solidFill>
              <a:srgbClr val="0B537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9862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GB" sz="2400" b="1" dirty="0">
                <a:latin typeface="Open Sans"/>
                <a:cs typeface="Open Sans"/>
              </a:rPr>
              <a:t>PDU Operational </a:t>
            </a:r>
            <a:r>
              <a:rPr lang="en-GB" sz="2400" b="1" dirty="0" smtClean="0">
                <a:latin typeface="Open Sans"/>
                <a:cs typeface="Open Sans"/>
              </a:rPr>
              <a:t>models: </a:t>
            </a:r>
            <a:r>
              <a:rPr lang="en-GB" sz="2400" dirty="0">
                <a:cs typeface="Open Sans"/>
              </a:rPr>
              <a:t>M</a:t>
            </a:r>
            <a:r>
              <a:rPr lang="en-GB" sz="2400" dirty="0" smtClean="0"/>
              <a:t>ain differences</a:t>
            </a:r>
            <a:r>
              <a:rPr lang="en-GB" sz="24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8000" y="1955800"/>
            <a:ext cx="25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 smtClean="0"/>
              <a:t>Beneficiaries </a:t>
            </a:r>
            <a:r>
              <a:rPr lang="en-GB" sz="1200" dirty="0"/>
              <a:t>are the tendering and contracting authorities.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02000" y="1955800"/>
            <a:ext cx="2540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 smtClean="0"/>
              <a:t>PDU </a:t>
            </a:r>
            <a:r>
              <a:rPr lang="en-GB" sz="1200" dirty="0"/>
              <a:t>is the tendering and contracting authority.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8000" y="2662535"/>
            <a:ext cx="2540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 smtClean="0"/>
              <a:t>Contracts </a:t>
            </a:r>
            <a:r>
              <a:rPr lang="en-GB" sz="1200" dirty="0"/>
              <a:t>are signed between </a:t>
            </a:r>
            <a:r>
              <a:rPr lang="en-GB" sz="1200" dirty="0" smtClean="0"/>
              <a:t>beneficiaries </a:t>
            </a:r>
            <a:r>
              <a:rPr lang="en-GB" sz="1200" dirty="0"/>
              <a:t>and </a:t>
            </a:r>
            <a:r>
              <a:rPr lang="en-GB" sz="1200" dirty="0" smtClean="0"/>
              <a:t>ESCO/Contractors </a:t>
            </a:r>
            <a:r>
              <a:rPr lang="en-GB" sz="1200" dirty="0"/>
              <a:t>(</a:t>
            </a:r>
            <a:r>
              <a:rPr lang="en-GB" sz="1200" dirty="0" smtClean="0"/>
              <a:t>deliver </a:t>
            </a:r>
            <a:r>
              <a:rPr lang="en-GB" sz="1200" dirty="0"/>
              <a:t>the retrofit works to the </a:t>
            </a:r>
            <a:r>
              <a:rPr lang="en-GB" sz="1200" dirty="0" smtClean="0"/>
              <a:t>beneficiaries).</a:t>
            </a:r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508000" y="3810000"/>
            <a:ext cx="2540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 smtClean="0"/>
              <a:t>PDU </a:t>
            </a:r>
            <a:r>
              <a:rPr lang="en-GB" sz="1200" dirty="0"/>
              <a:t>facilitates the projects by assisting the beneficiaries during the preparation, the tendering process and the follow-up of the projects.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02000" y="2662535"/>
            <a:ext cx="254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 smtClean="0"/>
              <a:t>Contracts </a:t>
            </a:r>
            <a:r>
              <a:rPr lang="en-GB" sz="1200" dirty="0"/>
              <a:t>are signed between </a:t>
            </a:r>
            <a:r>
              <a:rPr lang="en-GB" sz="1200" dirty="0" smtClean="0"/>
              <a:t>PDU </a:t>
            </a:r>
            <a:r>
              <a:rPr lang="en-GB" sz="1200" dirty="0"/>
              <a:t>and the ESCO/Contractors. </a:t>
            </a:r>
            <a:r>
              <a:rPr lang="en-GB" sz="1200" dirty="0" smtClean="0"/>
              <a:t>PDU </a:t>
            </a:r>
            <a:r>
              <a:rPr lang="en-GB" sz="1200" dirty="0"/>
              <a:t>delivers the retrofit works to the beneficiaries.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02000" y="3810000"/>
            <a:ext cx="254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 smtClean="0"/>
              <a:t>PDU takes </a:t>
            </a:r>
            <a:r>
              <a:rPr lang="en-GB" sz="1200" dirty="0"/>
              <a:t>on the preparation, the tendering process and the follow-up of the projects. </a:t>
            </a:r>
            <a:r>
              <a:rPr lang="en-GB" sz="1200" dirty="0" smtClean="0"/>
              <a:t>PDU delivers </a:t>
            </a:r>
            <a:r>
              <a:rPr lang="en-GB" sz="1200" dirty="0"/>
              <a:t>the retrofit works to the beneficiaries.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8000" y="5105400"/>
            <a:ext cx="2540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 smtClean="0"/>
              <a:t>PDU shares </a:t>
            </a:r>
            <a:r>
              <a:rPr lang="en-GB" sz="1200" dirty="0"/>
              <a:t>no risks.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1955800"/>
            <a:ext cx="25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/>
              <a:t>B</a:t>
            </a:r>
            <a:r>
              <a:rPr lang="en-GB" sz="1200" dirty="0" smtClean="0"/>
              <a:t>eneficiaries </a:t>
            </a:r>
            <a:r>
              <a:rPr lang="en-GB" sz="1200" dirty="0"/>
              <a:t>are the tendering and contracting authorities.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02000" y="5105400"/>
            <a:ext cx="2540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 smtClean="0"/>
              <a:t>PDU takes on  </a:t>
            </a:r>
            <a:r>
              <a:rPr lang="en-GB" sz="1200" dirty="0"/>
              <a:t>the technical </a:t>
            </a:r>
            <a:r>
              <a:rPr lang="en-GB" sz="1200" dirty="0" smtClean="0"/>
              <a:t>risks.</a:t>
            </a:r>
            <a:endParaRPr lang="en-GB" sz="1200" dirty="0"/>
          </a:p>
        </p:txBody>
      </p:sp>
      <p:sp>
        <p:nvSpPr>
          <p:cNvPr id="23" name="Rectangle 22"/>
          <p:cNvSpPr/>
          <p:nvPr/>
        </p:nvSpPr>
        <p:spPr>
          <a:xfrm>
            <a:off x="6096000" y="2662535"/>
            <a:ext cx="2540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/>
              <a:t>C</a:t>
            </a:r>
            <a:r>
              <a:rPr lang="en-GB" sz="1200" dirty="0" smtClean="0"/>
              <a:t>ontracts </a:t>
            </a:r>
            <a:r>
              <a:rPr lang="en-GB" sz="1200" dirty="0"/>
              <a:t>are signed between </a:t>
            </a:r>
            <a:r>
              <a:rPr lang="en-GB" sz="1200" dirty="0" smtClean="0"/>
              <a:t>beneficiaries the </a:t>
            </a:r>
            <a:r>
              <a:rPr lang="en-GB" sz="1200" dirty="0"/>
              <a:t>ESCO/Contractors </a:t>
            </a:r>
            <a:r>
              <a:rPr lang="en-GB" sz="1200" dirty="0" smtClean="0"/>
              <a:t>(deliver </a:t>
            </a:r>
            <a:r>
              <a:rPr lang="en-GB" sz="1200" dirty="0"/>
              <a:t>the retrofit works to the </a:t>
            </a:r>
            <a:r>
              <a:rPr lang="en-GB" sz="1200" dirty="0" smtClean="0"/>
              <a:t>beneficiaries).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6096000" y="3810000"/>
            <a:ext cx="25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 smtClean="0"/>
              <a:t>PDU assesses </a:t>
            </a:r>
            <a:r>
              <a:rPr lang="en-GB" sz="1200" dirty="0"/>
              <a:t>the bankability of the projects </a:t>
            </a:r>
            <a:r>
              <a:rPr lang="en-GB" sz="1200" dirty="0" smtClean="0"/>
              <a:t>and provides financing. </a:t>
            </a:r>
            <a:endParaRPr lang="en-GB" sz="1200" dirty="0"/>
          </a:p>
        </p:txBody>
      </p:sp>
      <p:sp>
        <p:nvSpPr>
          <p:cNvPr id="25" name="Rectangle 24"/>
          <p:cNvSpPr/>
          <p:nvPr/>
        </p:nvSpPr>
        <p:spPr>
          <a:xfrm>
            <a:off x="6096000" y="5105400"/>
            <a:ext cx="2540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 smtClean="0"/>
              <a:t>PDU takes on the </a:t>
            </a:r>
            <a:r>
              <a:rPr lang="en-GB" sz="1200" dirty="0"/>
              <a:t>financial </a:t>
            </a:r>
            <a:r>
              <a:rPr lang="en-GB" sz="1200" dirty="0" smtClean="0"/>
              <a:t>risks.</a:t>
            </a:r>
            <a:endParaRPr lang="en-GB" sz="1200" dirty="0"/>
          </a:p>
        </p:txBody>
      </p:sp>
      <p:sp>
        <p:nvSpPr>
          <p:cNvPr id="32" name="Rectangle 31"/>
          <p:cNvSpPr/>
          <p:nvPr/>
        </p:nvSpPr>
        <p:spPr>
          <a:xfrm>
            <a:off x="3581400" y="1447800"/>
            <a:ext cx="2032000" cy="381000"/>
          </a:xfrm>
          <a:prstGeom prst="rect">
            <a:avLst/>
          </a:prstGeom>
          <a:solidFill>
            <a:srgbClr val="0B5379"/>
          </a:solidFill>
          <a:ln>
            <a:solidFill>
              <a:srgbClr val="0B53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/>
                <a:cs typeface="Open Sans"/>
              </a:rPr>
              <a:t>INTEGRATION (8/24)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24600" y="1447800"/>
            <a:ext cx="2032000" cy="381000"/>
          </a:xfrm>
          <a:prstGeom prst="rect">
            <a:avLst/>
          </a:prstGeom>
          <a:solidFill>
            <a:srgbClr val="0B5379"/>
          </a:solidFill>
          <a:ln>
            <a:solidFill>
              <a:srgbClr val="0B53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/>
                <a:cs typeface="Open Sans"/>
              </a:rPr>
              <a:t>FINANCING ONLY (3/24)</a:t>
            </a:r>
          </a:p>
        </p:txBody>
      </p:sp>
      <p:sp>
        <p:nvSpPr>
          <p:cNvPr id="34" name="Title 20"/>
          <p:cNvSpPr txBox="1">
            <a:spLocks/>
          </p:cNvSpPr>
          <p:nvPr/>
        </p:nvSpPr>
        <p:spPr>
          <a:xfrm>
            <a:off x="457200" y="5867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9862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GB" sz="1600" dirty="0">
                <a:solidFill>
                  <a:schemeClr val="tx1"/>
                </a:solidFill>
              </a:rPr>
              <a:t>The main difference between the two models is the contractual relationship with the ESCO or </a:t>
            </a:r>
            <a:r>
              <a:rPr lang="en-GB" sz="1600" dirty="0" smtClean="0">
                <a:solidFill>
                  <a:schemeClr val="tx1"/>
                </a:solidFill>
              </a:rPr>
              <a:t>contractors and the resulting impact </a:t>
            </a:r>
            <a:r>
              <a:rPr lang="en-GB" sz="1600" dirty="0">
                <a:solidFill>
                  <a:schemeClr val="tx1"/>
                </a:solidFill>
              </a:rPr>
              <a:t>on the risks and public balance sheet of the PDU.</a:t>
            </a:r>
          </a:p>
        </p:txBody>
      </p:sp>
    </p:spTree>
    <p:extLst>
      <p:ext uri="{BB962C8B-B14F-4D97-AF65-F5344CB8AC3E}">
        <p14:creationId xmlns:p14="http://schemas.microsoft.com/office/powerpoint/2010/main" val="42698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ebhostingreviewslist.com/wp-content/uploads/2011/11/GoToWebinar-sideba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b="8614"/>
          <a:stretch/>
        </p:blipFill>
        <p:spPr bwMode="auto">
          <a:xfrm>
            <a:off x="1835696" y="1918146"/>
            <a:ext cx="3061877" cy="3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4088" y="1719967"/>
            <a:ext cx="37799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voice interaction allowed during the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You can write your questions in the chat specifying the speaker you want to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We'll </a:t>
            </a:r>
            <a:r>
              <a:rPr lang="en-US" sz="1600" dirty="0"/>
              <a:t>forward the questions </a:t>
            </a:r>
            <a:r>
              <a:rPr lang="en-US" sz="1600" dirty="0" smtClean="0"/>
              <a:t>in </a:t>
            </a:r>
            <a:r>
              <a:rPr lang="en-US" sz="1600" dirty="0"/>
              <a:t>the Question &amp; Answer </a:t>
            </a:r>
            <a:r>
              <a:rPr lang="en-US" sz="1600" dirty="0" smtClean="0"/>
              <a:t>session at the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webinar will be recorded and published in the EIP SCC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9" name="12 Llamada con línea 1"/>
          <p:cNvSpPr/>
          <p:nvPr/>
        </p:nvSpPr>
        <p:spPr>
          <a:xfrm>
            <a:off x="3635896" y="5795841"/>
            <a:ext cx="1152128" cy="634516"/>
          </a:xfrm>
          <a:prstGeom prst="borderCallout1">
            <a:avLst>
              <a:gd name="adj1" fmla="val 98032"/>
              <a:gd name="adj2" fmla="val 1152"/>
              <a:gd name="adj3" fmla="val -178489"/>
              <a:gd name="adj4" fmla="val -804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dirty="0" err="1" smtClean="0">
                <a:solidFill>
                  <a:schemeClr val="tx1"/>
                </a:solidFill>
              </a:rPr>
              <a:t>Write</a:t>
            </a:r>
            <a:r>
              <a:rPr lang="es-ES_tradnl" sz="1400" dirty="0" smtClean="0">
                <a:solidFill>
                  <a:schemeClr val="tx1"/>
                </a:solidFill>
              </a:rPr>
              <a:t> </a:t>
            </a:r>
            <a:r>
              <a:rPr lang="es-ES_tradnl" sz="1400" dirty="0" err="1" smtClean="0">
                <a:solidFill>
                  <a:schemeClr val="tx1"/>
                </a:solidFill>
              </a:rPr>
              <a:t>here</a:t>
            </a:r>
            <a:r>
              <a:rPr lang="es-ES_tradnl" sz="1400" dirty="0" smtClean="0">
                <a:solidFill>
                  <a:schemeClr val="tx1"/>
                </a:solidFill>
              </a:rPr>
              <a:t> </a:t>
            </a:r>
            <a:r>
              <a:rPr lang="es-ES_tradnl" sz="1400" dirty="0" err="1" smtClean="0">
                <a:solidFill>
                  <a:schemeClr val="tx1"/>
                </a:solidFill>
              </a:rPr>
              <a:t>your</a:t>
            </a:r>
            <a:r>
              <a:rPr lang="es-ES_tradnl" sz="1400" dirty="0" smtClean="0">
                <a:solidFill>
                  <a:schemeClr val="tx1"/>
                </a:solidFill>
              </a:rPr>
              <a:t> </a:t>
            </a:r>
            <a:r>
              <a:rPr lang="es-ES_tradnl" sz="1400" dirty="0" err="1">
                <a:solidFill>
                  <a:schemeClr val="tx1"/>
                </a:solidFill>
              </a:rPr>
              <a:t>q</a:t>
            </a:r>
            <a:r>
              <a:rPr lang="es-ES_tradnl" sz="1400" dirty="0" err="1" smtClean="0">
                <a:solidFill>
                  <a:schemeClr val="tx1"/>
                </a:solidFill>
              </a:rPr>
              <a:t>uestions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20" name="12 Llamada con línea 1"/>
          <p:cNvSpPr/>
          <p:nvPr/>
        </p:nvSpPr>
        <p:spPr>
          <a:xfrm>
            <a:off x="389297" y="1978075"/>
            <a:ext cx="1152128" cy="634516"/>
          </a:xfrm>
          <a:prstGeom prst="borderCallout1">
            <a:avLst>
              <a:gd name="adj1" fmla="val 99533"/>
              <a:gd name="adj2" fmla="val 101187"/>
              <a:gd name="adj3" fmla="val 67838"/>
              <a:gd name="adj4" fmla="val 1244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dirty="0" err="1" smtClean="0">
                <a:solidFill>
                  <a:schemeClr val="tx1"/>
                </a:solidFill>
              </a:rPr>
              <a:t>Expand</a:t>
            </a:r>
            <a:r>
              <a:rPr lang="es-ES_tradnl" sz="1400" dirty="0" smtClean="0">
                <a:solidFill>
                  <a:schemeClr val="tx1"/>
                </a:solidFill>
              </a:rPr>
              <a:t> &amp; </a:t>
            </a:r>
            <a:r>
              <a:rPr lang="es-ES_tradnl" sz="1400" dirty="0" err="1" smtClean="0">
                <a:solidFill>
                  <a:schemeClr val="tx1"/>
                </a:solidFill>
              </a:rPr>
              <a:t>Collapse</a:t>
            </a:r>
            <a:r>
              <a:rPr lang="es-ES_tradnl" sz="1400" dirty="0" smtClean="0">
                <a:solidFill>
                  <a:schemeClr val="tx1"/>
                </a:solidFill>
              </a:rPr>
              <a:t> </a:t>
            </a:r>
            <a:r>
              <a:rPr lang="es-ES_tradnl" sz="1400" dirty="0" err="1" smtClean="0">
                <a:solidFill>
                  <a:schemeClr val="tx1"/>
                </a:solidFill>
              </a:rPr>
              <a:t>your</a:t>
            </a:r>
            <a:r>
              <a:rPr lang="es-ES_tradnl" sz="1400" dirty="0" smtClean="0">
                <a:solidFill>
                  <a:schemeClr val="tx1"/>
                </a:solidFill>
              </a:rPr>
              <a:t> panel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21" name="12 Llamada con línea 1"/>
          <p:cNvSpPr/>
          <p:nvPr/>
        </p:nvSpPr>
        <p:spPr>
          <a:xfrm>
            <a:off x="164647" y="4455114"/>
            <a:ext cx="1152128" cy="634516"/>
          </a:xfrm>
          <a:prstGeom prst="borderCallout1">
            <a:avLst>
              <a:gd name="adj1" fmla="val 99533"/>
              <a:gd name="adj2" fmla="val 101187"/>
              <a:gd name="adj3" fmla="val -176813"/>
              <a:gd name="adj4" fmla="val 1576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dirty="0" smtClean="0">
                <a:solidFill>
                  <a:schemeClr val="tx1"/>
                </a:solidFill>
              </a:rPr>
              <a:t>Mute/ </a:t>
            </a:r>
            <a:r>
              <a:rPr lang="es-ES_tradnl" sz="1600" dirty="0" err="1" smtClean="0">
                <a:solidFill>
                  <a:schemeClr val="tx1"/>
                </a:solidFill>
              </a:rPr>
              <a:t>Unmute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22" name="12 Llamada con línea 1"/>
          <p:cNvSpPr/>
          <p:nvPr/>
        </p:nvSpPr>
        <p:spPr>
          <a:xfrm>
            <a:off x="266479" y="3049313"/>
            <a:ext cx="1152128" cy="634516"/>
          </a:xfrm>
          <a:prstGeom prst="borderCallout1">
            <a:avLst>
              <a:gd name="adj1" fmla="val 99533"/>
              <a:gd name="adj2" fmla="val 101187"/>
              <a:gd name="adj3" fmla="val -14271"/>
              <a:gd name="adj4" fmla="val 1391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dirty="0" err="1" smtClean="0">
                <a:solidFill>
                  <a:schemeClr val="tx1"/>
                </a:solidFill>
              </a:rPr>
              <a:t>Raise</a:t>
            </a:r>
            <a:r>
              <a:rPr lang="es-ES_tradnl" sz="1400" dirty="0" smtClean="0">
                <a:solidFill>
                  <a:schemeClr val="tx1"/>
                </a:solidFill>
              </a:rPr>
              <a:t> </a:t>
            </a:r>
            <a:r>
              <a:rPr lang="es-ES_tradnl" sz="1400" dirty="0" err="1" smtClean="0">
                <a:solidFill>
                  <a:schemeClr val="tx1"/>
                </a:solidFill>
              </a:rPr>
              <a:t>your</a:t>
            </a:r>
            <a:r>
              <a:rPr lang="es-ES_tradnl" sz="1400" dirty="0" smtClean="0">
                <a:solidFill>
                  <a:schemeClr val="tx1"/>
                </a:solidFill>
              </a:rPr>
              <a:t> </a:t>
            </a:r>
            <a:r>
              <a:rPr lang="es-ES_tradnl" sz="1400" dirty="0" err="1" smtClean="0">
                <a:solidFill>
                  <a:schemeClr val="tx1"/>
                </a:solidFill>
              </a:rPr>
              <a:t>hand</a:t>
            </a:r>
            <a:endParaRPr lang="es-ES_tradnl" sz="1400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NOT USED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_tradnl" dirty="0" err="1" smtClean="0">
                <a:solidFill>
                  <a:schemeClr val="bg1"/>
                </a:solidFill>
              </a:rPr>
              <a:t>Webinar</a:t>
            </a:r>
            <a:r>
              <a:rPr lang="es-ES_tradnl" dirty="0" smtClean="0">
                <a:solidFill>
                  <a:schemeClr val="bg1"/>
                </a:solidFill>
              </a:rPr>
              <a:t>: Rules of </a:t>
            </a:r>
            <a:r>
              <a:rPr lang="es-ES_tradnl" dirty="0" err="1" smtClean="0">
                <a:solidFill>
                  <a:schemeClr val="bg1"/>
                </a:solidFill>
              </a:rPr>
              <a:t>the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game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>
                <a:latin typeface="Open Sans"/>
                <a:cs typeface="Open Sans"/>
              </a:rPr>
              <a:t>PDU Operating </a:t>
            </a:r>
            <a:r>
              <a:rPr lang="en-GB" sz="2400" b="1" dirty="0" smtClean="0">
                <a:latin typeface="Open Sans"/>
                <a:cs typeface="Open Sans"/>
              </a:rPr>
              <a:t>Services: </a:t>
            </a:r>
            <a:r>
              <a:rPr lang="en-GB" sz="2400" dirty="0"/>
              <a:t>From low to high integration</a:t>
            </a:r>
            <a:endParaRPr lang="fr-FR" sz="2400" dirty="0"/>
          </a:p>
        </p:txBody>
      </p:sp>
      <p:graphicFrame>
        <p:nvGraphicFramePr>
          <p:cNvPr id="25" name="Table 661"/>
          <p:cNvGraphicFramePr/>
          <p:nvPr>
            <p:extLst>
              <p:ext uri="{D42A27DB-BD31-4B8C-83A1-F6EECF244321}">
                <p14:modId xmlns:p14="http://schemas.microsoft.com/office/powerpoint/2010/main" val="2991654282"/>
              </p:ext>
            </p:extLst>
          </p:nvPr>
        </p:nvGraphicFramePr>
        <p:xfrm>
          <a:off x="680328" y="1843671"/>
          <a:ext cx="8110134" cy="4269372"/>
        </p:xfrm>
        <a:graphic>
          <a:graphicData uri="http://schemas.openxmlformats.org/drawingml/2006/table">
            <a:tbl>
              <a:tblPr firstRow="1" firstCol="1" bandRow="1"/>
              <a:tblGrid>
                <a:gridCol w="1104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3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2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487">
                <a:tc>
                  <a:txBody>
                    <a:bodyPr/>
                    <a:lstStyle/>
                    <a:p>
                      <a:pPr>
                        <a:defRPr sz="1000"/>
                      </a:pPr>
                      <a:endParaRPr dirty="0">
                        <a:latin typeface="Open Sans"/>
                        <a:cs typeface="Open Sans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Standard services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3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Aggregation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3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Financing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3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1229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Marketing</a:t>
                      </a:r>
                      <a:endParaRPr sz="1200" b="1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3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</a:pPr>
                      <a:r>
                        <a:rPr lang="nl-BE"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C</a:t>
                      </a:r>
                      <a:r>
                        <a:rPr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overs </a:t>
                      </a:r>
                      <a:r>
                        <a:rPr sz="1100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the whole range </a:t>
                      </a:r>
                      <a:r>
                        <a:rPr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of</a:t>
                      </a:r>
                      <a:r>
                        <a:rPr lang="nl-BE"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 </a:t>
                      </a:r>
                      <a:r>
                        <a:rPr lang="nl-BE" sz="1100" b="1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promotion</a:t>
                      </a:r>
                      <a:r>
                        <a:rPr lang="nl-BE"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, </a:t>
                      </a:r>
                      <a:r>
                        <a:rPr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 </a:t>
                      </a:r>
                      <a:r>
                        <a:rPr sz="1100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communication and commercial development </a:t>
                      </a:r>
                      <a:r>
                        <a:rPr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services</a:t>
                      </a:r>
                      <a:r>
                        <a:rPr lang="nl-BE" sz="1100" baseline="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 </a:t>
                      </a:r>
                      <a:r>
                        <a:rPr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necessary </a:t>
                      </a:r>
                      <a:r>
                        <a:rPr sz="1100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to inform the beneficiaries of the types of offerings that are available to them. 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BE8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nl-BE" sz="1100" dirty="0" smtClean="0">
                          <a:latin typeface="Open Sans"/>
                          <a:cs typeface="Open Sans"/>
                        </a:rPr>
                        <a:t>The</a:t>
                      </a:r>
                      <a:r>
                        <a:rPr lang="nl-BE" sz="1100" baseline="0" dirty="0" smtClean="0">
                          <a:latin typeface="Open Sans"/>
                          <a:cs typeface="Open Sans"/>
                        </a:rPr>
                        <a:t> PDU </a:t>
                      </a:r>
                      <a:r>
                        <a:rPr sz="1100" b="1" dirty="0" smtClean="0">
                          <a:latin typeface="Open Sans"/>
                          <a:cs typeface="Open Sans"/>
                        </a:rPr>
                        <a:t>bundles</a:t>
                      </a:r>
                      <a:r>
                        <a:rPr sz="1100" dirty="0" smtClean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the projects of multiple beneficiaries by acting on behalf of them and by making them available to the market. </a:t>
                      </a:r>
                      <a:endParaRPr lang="nl-BE" sz="1100" dirty="0" smtClean="0">
                        <a:latin typeface="Open Sans"/>
                        <a:cs typeface="Open Sans"/>
                      </a:endParaRPr>
                    </a:p>
                    <a:p>
                      <a:endParaRPr lang="nl-BE" sz="1100" dirty="0" smtClean="0">
                        <a:latin typeface="Open Sans"/>
                        <a:cs typeface="Open Sans"/>
                      </a:endParaRPr>
                    </a:p>
                    <a:p>
                      <a:r>
                        <a:rPr sz="1100" dirty="0" smtClean="0">
                          <a:latin typeface="Open Sans"/>
                          <a:cs typeface="Open Sans"/>
                        </a:rPr>
                        <a:t>This 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role can be associated to the </a:t>
                      </a:r>
                      <a:r>
                        <a:rPr sz="1100" b="1" dirty="0">
                          <a:latin typeface="Open Sans"/>
                          <a:cs typeface="Open Sans"/>
                        </a:rPr>
                        <a:t>integration or facilitation </a:t>
                      </a:r>
                      <a:r>
                        <a:rPr sz="1100" dirty="0" smtClean="0">
                          <a:latin typeface="Open Sans"/>
                          <a:cs typeface="Open Sans"/>
                        </a:rPr>
                        <a:t>services</a:t>
                      </a:r>
                      <a:r>
                        <a:rPr lang="nl-BE" sz="1100" dirty="0" smtClean="0">
                          <a:latin typeface="Open Sans"/>
                          <a:cs typeface="Open Sans"/>
                        </a:rPr>
                        <a:t>.  In </a:t>
                      </a:r>
                      <a:r>
                        <a:rPr sz="1100" dirty="0" smtClean="0">
                          <a:latin typeface="Open Sans"/>
                          <a:cs typeface="Open Sans"/>
                        </a:rPr>
                        <a:t>both cases</a:t>
                      </a:r>
                      <a:r>
                        <a:rPr lang="nl-BE" sz="1100" baseline="0" dirty="0" smtClean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1100" dirty="0" smtClean="0"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PDU manages the </a:t>
                      </a:r>
                      <a:r>
                        <a:rPr sz="1100" dirty="0" smtClean="0">
                          <a:latin typeface="Open Sans"/>
                          <a:cs typeface="Open Sans"/>
                        </a:rPr>
                        <a:t>cost</a:t>
                      </a:r>
                      <a:r>
                        <a:rPr lang="nl-BE" sz="1100" baseline="0" dirty="0" smtClean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1100" dirty="0" smtClean="0">
                          <a:latin typeface="Open Sans"/>
                          <a:cs typeface="Open Sans"/>
                        </a:rPr>
                        <a:t>allocation 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between the beneficiaries</a:t>
                      </a:r>
                      <a:r>
                        <a:rPr sz="1100" dirty="0" smtClean="0">
                          <a:latin typeface="Open Sans"/>
                          <a:cs typeface="Open Sans"/>
                        </a:rPr>
                        <a:t>.</a:t>
                      </a:r>
                      <a:endParaRPr lang="nl-BE" sz="1100" dirty="0" smtClean="0">
                        <a:latin typeface="Open Sans"/>
                        <a:cs typeface="Open Sans"/>
                      </a:endParaRPr>
                    </a:p>
                    <a:p>
                      <a:endParaRPr lang="nl-BE" sz="1100" dirty="0" smtClean="0">
                        <a:latin typeface="Open Sans"/>
                        <a:cs typeface="Open Sans"/>
                      </a:endParaRPr>
                    </a:p>
                    <a:p>
                      <a:r>
                        <a:rPr sz="1100" dirty="0" smtClean="0">
                          <a:latin typeface="Open Sans"/>
                          <a:cs typeface="Open Sans"/>
                        </a:rPr>
                        <a:t>Aggregation 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is done to create </a:t>
                      </a:r>
                      <a:r>
                        <a:rPr sz="1100" b="1" dirty="0">
                          <a:latin typeface="Open Sans"/>
                          <a:cs typeface="Open Sans"/>
                        </a:rPr>
                        <a:t>economies of scale 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both operationally and financially. 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BE8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nl-BE"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The PDU </a:t>
                      </a:r>
                      <a:r>
                        <a:rPr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itself provide</a:t>
                      </a:r>
                      <a:r>
                        <a:rPr lang="nl-BE"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s</a:t>
                      </a:r>
                      <a:r>
                        <a:rPr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 </a:t>
                      </a:r>
                      <a:r>
                        <a:rPr sz="1100" b="1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financing</a:t>
                      </a:r>
                      <a:r>
                        <a:rPr sz="1100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, either through an own fund or by packaging external financing solutions into an integrated financing service. </a:t>
                      </a:r>
                      <a:endParaRPr lang="nl-BE" sz="1100" dirty="0" smtClean="0">
                        <a:latin typeface="Open Sans"/>
                        <a:ea typeface="+mj-ea"/>
                        <a:cs typeface="Open Sans"/>
                        <a:sym typeface="Helvetica"/>
                      </a:endParaRPr>
                    </a:p>
                    <a:p>
                      <a:endParaRPr lang="nl-BE" sz="1100" dirty="0" smtClean="0">
                        <a:latin typeface="Open Sans"/>
                        <a:ea typeface="+mj-ea"/>
                        <a:cs typeface="Open Sans"/>
                        <a:sym typeface="Helvetica"/>
                      </a:endParaRPr>
                    </a:p>
                    <a:p>
                      <a:r>
                        <a:rPr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In </a:t>
                      </a:r>
                      <a:r>
                        <a:rPr sz="1100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this case the PDU takes on the </a:t>
                      </a:r>
                      <a:r>
                        <a:rPr sz="1100" b="1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financial</a:t>
                      </a:r>
                      <a:r>
                        <a:rPr sz="1100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 </a:t>
                      </a:r>
                      <a:r>
                        <a:rPr sz="1100" b="1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risk</a:t>
                      </a:r>
                      <a:r>
                        <a:rPr sz="1100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 of the projects. </a:t>
                      </a:r>
                      <a:endParaRPr lang="nl-BE" sz="1100" dirty="0" smtClean="0">
                        <a:latin typeface="Open Sans"/>
                        <a:ea typeface="+mj-ea"/>
                        <a:cs typeface="Open Sans"/>
                        <a:sym typeface="Helvetica"/>
                      </a:endParaRPr>
                    </a:p>
                    <a:p>
                      <a:endParaRPr lang="nl-BE" sz="1100" dirty="0" smtClean="0">
                        <a:latin typeface="Open Sans"/>
                        <a:ea typeface="+mj-ea"/>
                        <a:cs typeface="Open Sans"/>
                        <a:sym typeface="Helvetica"/>
                      </a:endParaRPr>
                    </a:p>
                    <a:p>
                      <a:r>
                        <a:rPr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This </a:t>
                      </a:r>
                      <a:r>
                        <a:rPr sz="1100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option is typically used where a </a:t>
                      </a:r>
                      <a:r>
                        <a:rPr sz="1100" b="1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dedicated fund </a:t>
                      </a:r>
                      <a:r>
                        <a:rPr sz="1100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is created as part of the energy efficiency program.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070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Assessment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dirty="0" smtClean="0">
                          <a:latin typeface="Open Sans"/>
                          <a:cs typeface="Open Sans"/>
                        </a:rPr>
                        <a:t>PDU </a:t>
                      </a:r>
                      <a:r>
                        <a:rPr sz="1100" b="1" dirty="0">
                          <a:latin typeface="Open Sans"/>
                          <a:cs typeface="Open Sans"/>
                        </a:rPr>
                        <a:t>evaluates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 the technical and </a:t>
                      </a:r>
                      <a:r>
                        <a:rPr sz="1100" b="1" dirty="0">
                          <a:latin typeface="Open Sans"/>
                          <a:cs typeface="Open Sans"/>
                        </a:rPr>
                        <a:t>financial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1100" b="1" dirty="0">
                          <a:latin typeface="Open Sans"/>
                          <a:cs typeface="Open Sans"/>
                        </a:rPr>
                        <a:t>viability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 of the projects and decides whether or not they get implemented and/or financed. 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B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455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Financial advice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3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sz="1100" dirty="0" smtClean="0">
                          <a:latin typeface="Open Sans"/>
                          <a:cs typeface="Open Sans"/>
                        </a:rPr>
                        <a:t>PDU 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provides </a:t>
                      </a:r>
                      <a:r>
                        <a:rPr sz="1100" b="1" dirty="0">
                          <a:latin typeface="Open Sans"/>
                          <a:cs typeface="Open Sans"/>
                        </a:rPr>
                        <a:t>guidance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 and consultancy to the beneficiary on available funding for his project. 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B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8131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Facilitation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3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100" dirty="0" smtClean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PDU </a:t>
                      </a:r>
                      <a:r>
                        <a:rPr sz="1100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does not sign the contracts with the beneficiaries, but </a:t>
                      </a:r>
                      <a:r>
                        <a:rPr sz="1100" b="1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coordinates</a:t>
                      </a:r>
                      <a:r>
                        <a:rPr sz="1100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 or “facilitates” the whole process of projects delivery </a:t>
                      </a:r>
                      <a:r>
                        <a:rPr sz="1100" b="1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on behalf of the beneficiaries.</a:t>
                      </a:r>
                      <a:r>
                        <a:rPr sz="1100" dirty="0">
                          <a:latin typeface="Open Sans"/>
                          <a:ea typeface="+mj-ea"/>
                          <a:cs typeface="Open Sans"/>
                          <a:sym typeface="Helvetica"/>
                        </a:rPr>
                        <a:t> 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B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8131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Integration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3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dirty="0" smtClean="0">
                          <a:latin typeface="Open Sans"/>
                          <a:cs typeface="Open Sans"/>
                        </a:rPr>
                        <a:t>PDU 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acts as an </a:t>
                      </a:r>
                      <a:r>
                        <a:rPr sz="1100" b="1" dirty="0">
                          <a:latin typeface="Open Sans"/>
                          <a:cs typeface="Open Sans"/>
                        </a:rPr>
                        <a:t>intermediary</a:t>
                      </a:r>
                      <a:r>
                        <a:rPr sz="1100" dirty="0">
                          <a:latin typeface="Open Sans"/>
                          <a:cs typeface="Open Sans"/>
                        </a:rPr>
                        <a:t> between the beneficiaries on one hand and the ESCO/contractors on the other hand. In this case, the PDU is the tender and contracting authority. 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DA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B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6" name="Shape 663"/>
          <p:cNvSpPr/>
          <p:nvPr/>
        </p:nvSpPr>
        <p:spPr>
          <a:xfrm>
            <a:off x="4499719" y="1600200"/>
            <a:ext cx="1305389" cy="208863"/>
          </a:xfrm>
          <a:prstGeom prst="rect">
            <a:avLst/>
          </a:prstGeom>
          <a:solidFill>
            <a:srgbClr val="B13A1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Level of services</a:t>
            </a:r>
          </a:p>
        </p:txBody>
      </p:sp>
      <p:sp>
        <p:nvSpPr>
          <p:cNvPr id="27" name="Shape 664"/>
          <p:cNvSpPr/>
          <p:nvPr/>
        </p:nvSpPr>
        <p:spPr>
          <a:xfrm>
            <a:off x="1763409" y="1600200"/>
            <a:ext cx="527664" cy="208863"/>
          </a:xfrm>
          <a:prstGeom prst="rect">
            <a:avLst/>
          </a:prstGeom>
          <a:solidFill>
            <a:srgbClr val="B13A1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r>
              <a:t>Low</a:t>
            </a:r>
          </a:p>
        </p:txBody>
      </p:sp>
      <p:sp>
        <p:nvSpPr>
          <p:cNvPr id="28" name="Shape 665"/>
          <p:cNvSpPr/>
          <p:nvPr/>
        </p:nvSpPr>
        <p:spPr>
          <a:xfrm>
            <a:off x="8013754" y="1600200"/>
            <a:ext cx="522157" cy="208863"/>
          </a:xfrm>
          <a:prstGeom prst="rect">
            <a:avLst/>
          </a:prstGeom>
          <a:solidFill>
            <a:srgbClr val="B13A1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r>
              <a:t>High</a:t>
            </a:r>
          </a:p>
        </p:txBody>
      </p:sp>
      <p:sp>
        <p:nvSpPr>
          <p:cNvPr id="29" name="Shape 666"/>
          <p:cNvSpPr/>
          <p:nvPr/>
        </p:nvSpPr>
        <p:spPr>
          <a:xfrm>
            <a:off x="1767470" y="1796214"/>
            <a:ext cx="7022992" cy="1512"/>
          </a:xfrm>
          <a:prstGeom prst="line">
            <a:avLst/>
          </a:prstGeom>
          <a:noFill/>
          <a:ln w="38100" cap="flat">
            <a:solidFill>
              <a:srgbClr val="B13A14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42203" tIns="42203" rIns="42203" bIns="42203" numCol="1" anchor="t">
            <a:noAutofit/>
          </a:bodyPr>
          <a:lstStyle/>
          <a:p>
            <a:pPr defTabSz="457200">
              <a:defRPr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prstClr val="black"/>
              </a:solidFill>
              <a:sym typeface="Calibri"/>
            </a:endParaRPr>
          </a:p>
        </p:txBody>
      </p:sp>
      <p:sp>
        <p:nvSpPr>
          <p:cNvPr id="30" name="Shape 667"/>
          <p:cNvSpPr/>
          <p:nvPr/>
        </p:nvSpPr>
        <p:spPr>
          <a:xfrm rot="16200000">
            <a:off x="-161389" y="4111216"/>
            <a:ext cx="1387022" cy="221925"/>
          </a:xfrm>
          <a:prstGeom prst="rect">
            <a:avLst/>
          </a:prstGeom>
          <a:solidFill>
            <a:srgbClr val="B13A1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Level of services</a:t>
            </a:r>
          </a:p>
        </p:txBody>
      </p:sp>
      <p:sp>
        <p:nvSpPr>
          <p:cNvPr id="31" name="Shape 668"/>
          <p:cNvSpPr/>
          <p:nvPr/>
        </p:nvSpPr>
        <p:spPr>
          <a:xfrm rot="16200000">
            <a:off x="254717" y="2345139"/>
            <a:ext cx="554809" cy="221924"/>
          </a:xfrm>
          <a:prstGeom prst="rect">
            <a:avLst/>
          </a:prstGeom>
          <a:solidFill>
            <a:srgbClr val="B13A1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r>
              <a:t>Low</a:t>
            </a:r>
          </a:p>
        </p:txBody>
      </p:sp>
      <p:sp>
        <p:nvSpPr>
          <p:cNvPr id="32" name="Shape 669"/>
          <p:cNvSpPr/>
          <p:nvPr/>
        </p:nvSpPr>
        <p:spPr>
          <a:xfrm rot="16200000">
            <a:off x="283909" y="5683159"/>
            <a:ext cx="416107" cy="221924"/>
          </a:xfrm>
          <a:prstGeom prst="rect">
            <a:avLst/>
          </a:prstGeom>
          <a:solidFill>
            <a:srgbClr val="B13A1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High</a:t>
            </a:r>
          </a:p>
        </p:txBody>
      </p:sp>
      <p:sp>
        <p:nvSpPr>
          <p:cNvPr id="33" name="Shape 670"/>
          <p:cNvSpPr/>
          <p:nvPr/>
        </p:nvSpPr>
        <p:spPr>
          <a:xfrm flipH="1" flipV="1">
            <a:off x="623231" y="2183137"/>
            <a:ext cx="13829" cy="4012530"/>
          </a:xfrm>
          <a:prstGeom prst="line">
            <a:avLst/>
          </a:prstGeom>
          <a:noFill/>
          <a:ln w="38100" cap="flat">
            <a:solidFill>
              <a:srgbClr val="B13A14"/>
            </a:solidFill>
            <a:prstDash val="solid"/>
            <a:round/>
            <a:headEnd type="triangle" w="med" len="med"/>
          </a:ln>
          <a:effectLst/>
        </p:spPr>
        <p:txBody>
          <a:bodyPr wrap="square" lIns="42203" tIns="42203" rIns="42203" bIns="42203" numCol="1" anchor="t">
            <a:noAutofit/>
          </a:bodyPr>
          <a:lstStyle/>
          <a:p>
            <a:pPr defTabSz="457200">
              <a:defRPr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prstClr val="black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1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nl-BE" dirty="0" smtClean="0"/>
              <a:t>Comparison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models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major </a:t>
            </a:r>
            <a:r>
              <a:rPr lang="nl-BE" dirty="0" err="1" smtClean="0"/>
              <a:t>findings</a:t>
            </a:r>
            <a:endParaRPr lang="nl-B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February, 2016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Miguel A. Casas</a:t>
            </a:r>
            <a:endParaRPr lang="pt-PT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dirty="0" smtClean="0"/>
              <a:t>Energinvest </a:t>
            </a:r>
            <a:r>
              <a:rPr lang="en-US" dirty="0"/>
              <a:t>–</a:t>
            </a:r>
            <a:r>
              <a:rPr lang="pt-PT" dirty="0"/>
              <a:t> </a:t>
            </a:r>
            <a:r>
              <a:rPr lang="pt-PT" dirty="0" smtClean="0"/>
              <a:t>CITYnvest</a:t>
            </a:r>
            <a:endParaRPr lang="pt-PT" dirty="0"/>
          </a:p>
        </p:txBody>
      </p:sp>
      <p:pic>
        <p:nvPicPr>
          <p:cNvPr id="7" name="Picture 2" descr="D:\Energinvest\ZZ New structure\ENERGINVEST\Templates\logo_energinv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80360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408152"/>
              </p:ext>
            </p:extLst>
          </p:nvPr>
        </p:nvGraphicFramePr>
        <p:xfrm>
          <a:off x="381000" y="1676400"/>
          <a:ext cx="8305800" cy="47550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/>
                <a:gridCol w="1397000"/>
                <a:gridCol w="1384300"/>
                <a:gridCol w="1384300"/>
                <a:gridCol w="1384300"/>
                <a:gridCol w="1384300"/>
              </a:tblGrid>
              <a:tr h="3131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Facilitator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Integrator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l-BE" sz="1600" dirty="0" err="1" smtClean="0"/>
                        <a:t>Financing</a:t>
                      </a:r>
                      <a:r>
                        <a:rPr lang="nl-BE" sz="1600" dirty="0" smtClean="0"/>
                        <a:t> </a:t>
                      </a:r>
                      <a:r>
                        <a:rPr lang="nl-BE" sz="1600" dirty="0" err="1" smtClean="0"/>
                        <a:t>only</a:t>
                      </a:r>
                      <a:endParaRPr lang="en-GB" sz="1600" dirty="0"/>
                    </a:p>
                  </a:txBody>
                  <a:tcPr anchor="ctr"/>
                </a:tc>
              </a:tr>
              <a:tr h="443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 smtClean="0">
                          <a:solidFill>
                            <a:schemeClr val="bg1"/>
                          </a:solidFill>
                        </a:rPr>
                        <a:t>No </a:t>
                      </a:r>
                      <a:r>
                        <a:rPr lang="nl-BE" sz="1200" b="1" dirty="0" err="1" smtClean="0">
                          <a:solidFill>
                            <a:schemeClr val="bg1"/>
                          </a:solidFill>
                        </a:rPr>
                        <a:t>aggregation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394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 err="1" smtClean="0">
                          <a:solidFill>
                            <a:schemeClr val="bg1"/>
                          </a:solidFill>
                        </a:rPr>
                        <a:t>Aggregation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394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 smtClean="0">
                          <a:solidFill>
                            <a:schemeClr val="bg1"/>
                          </a:solidFill>
                        </a:rPr>
                        <a:t>No </a:t>
                      </a:r>
                      <a:r>
                        <a:rPr lang="nl-BE" sz="1200" b="1" dirty="0" err="1" smtClean="0">
                          <a:solidFill>
                            <a:schemeClr val="bg1"/>
                          </a:solidFill>
                        </a:rPr>
                        <a:t>aggregation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394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 err="1" smtClean="0">
                          <a:solidFill>
                            <a:schemeClr val="bg1"/>
                          </a:solidFill>
                        </a:rPr>
                        <a:t>Aggregation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394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539432"/>
                    </a:solidFill>
                  </a:tcPr>
                </a:tc>
              </a:tr>
              <a:tr h="900364">
                <a:tc>
                  <a:txBody>
                    <a:bodyPr/>
                    <a:lstStyle/>
                    <a:p>
                      <a:pPr algn="l"/>
                      <a:r>
                        <a:rPr lang="nl-BE" sz="1400" dirty="0" err="1" smtClean="0">
                          <a:solidFill>
                            <a:schemeClr val="bg1"/>
                          </a:solidFill>
                        </a:rPr>
                        <a:t>Esco</a:t>
                      </a:r>
                      <a:r>
                        <a:rPr lang="nl-BE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BE" sz="1400" dirty="0" err="1" smtClean="0">
                          <a:solidFill>
                            <a:schemeClr val="bg1"/>
                          </a:solidFill>
                        </a:rPr>
                        <a:t>financing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394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REDIBA</a:t>
                      </a:r>
                    </a:p>
                    <a:p>
                      <a:pPr algn="ctr"/>
                      <a:r>
                        <a:rPr lang="nl-BE" sz="1000" b="1" dirty="0" err="1" smtClean="0"/>
                        <a:t>Eco’Energies</a:t>
                      </a:r>
                      <a:endParaRPr lang="nl-BE" sz="1000" b="1" dirty="0" smtClean="0"/>
                    </a:p>
                    <a:p>
                      <a:pPr algn="ctr"/>
                      <a:r>
                        <a:rPr lang="nl-BE" sz="1000" b="1" dirty="0" smtClean="0"/>
                        <a:t>EERFS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Berlin ESP</a:t>
                      </a:r>
                    </a:p>
                    <a:p>
                      <a:pPr algn="ctr"/>
                      <a:r>
                        <a:rPr lang="nl-BE" sz="1000" b="1" dirty="0" smtClean="0"/>
                        <a:t>RE:FIT</a:t>
                      </a:r>
                    </a:p>
                    <a:p>
                      <a:pPr algn="ctr"/>
                      <a:r>
                        <a:rPr lang="nl-BE" sz="1000" b="1" dirty="0" smtClean="0"/>
                        <a:t>VEB</a:t>
                      </a:r>
                    </a:p>
                    <a:p>
                      <a:pPr algn="ctr"/>
                      <a:r>
                        <a:rPr lang="nl-BE" sz="1000" b="1" baseline="0" dirty="0" smtClean="0"/>
                        <a:t>Rotterdam GB</a:t>
                      </a:r>
                    </a:p>
                    <a:p>
                      <a:pPr algn="ctr"/>
                      <a:r>
                        <a:rPr lang="nl-BE" sz="1000" b="1" baseline="0" dirty="0" smtClean="0"/>
                        <a:t>EE Milan</a:t>
                      </a:r>
                    </a:p>
                    <a:p>
                      <a:pPr algn="ctr"/>
                      <a:r>
                        <a:rPr lang="nl-BE" sz="1000" b="1" baseline="0" dirty="0" err="1" smtClean="0"/>
                        <a:t>PadovaFIT</a:t>
                      </a:r>
                      <a:r>
                        <a:rPr lang="nl-BE" sz="1000" b="1" baseline="0" dirty="0" smtClean="0"/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-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-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N/A</a:t>
                      </a:r>
                      <a:endParaRPr lang="en-GB" sz="1000" b="1" dirty="0"/>
                    </a:p>
                  </a:txBody>
                  <a:tcPr anchor="ctr"/>
                </a:tc>
              </a:tr>
              <a:tr h="918824">
                <a:tc>
                  <a:txBody>
                    <a:bodyPr/>
                    <a:lstStyle/>
                    <a:p>
                      <a:pPr algn="l"/>
                      <a:r>
                        <a:rPr lang="nl-BE" sz="1400" dirty="0" smtClean="0">
                          <a:solidFill>
                            <a:schemeClr val="bg1"/>
                          </a:solidFill>
                        </a:rPr>
                        <a:t>Financial</a:t>
                      </a:r>
                      <a:r>
                        <a:rPr lang="nl-BE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BE" sz="1400" baseline="0" dirty="0" err="1" smtClean="0">
                          <a:solidFill>
                            <a:schemeClr val="bg1"/>
                          </a:solidFill>
                        </a:rPr>
                        <a:t>institutions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394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REDIBA</a:t>
                      </a:r>
                    </a:p>
                    <a:p>
                      <a:pPr algn="ctr"/>
                      <a:r>
                        <a:rPr lang="nl-BE" sz="1000" b="1" dirty="0" err="1" smtClean="0"/>
                        <a:t>Eco’Energies</a:t>
                      </a:r>
                      <a:endParaRPr lang="nl-BE" sz="1000" b="1" dirty="0" smtClean="0"/>
                    </a:p>
                    <a:p>
                      <a:pPr algn="ctr"/>
                      <a:r>
                        <a:rPr lang="nl-BE" sz="1000" b="1" dirty="0" smtClean="0"/>
                        <a:t>EERFS</a:t>
                      </a:r>
                      <a:endParaRPr lang="en-GB" sz="1000" b="1" dirty="0" smtClean="0"/>
                    </a:p>
                    <a:p>
                      <a:pPr algn="ctr"/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Berlin ESP</a:t>
                      </a:r>
                    </a:p>
                    <a:p>
                      <a:pPr algn="ctr"/>
                      <a:r>
                        <a:rPr lang="nl-BE" sz="1000" b="1" dirty="0" smtClean="0"/>
                        <a:t>RE:FIT</a:t>
                      </a:r>
                    </a:p>
                    <a:p>
                      <a:pPr algn="ctr"/>
                      <a:r>
                        <a:rPr lang="nl-BE" sz="1000" b="1" dirty="0" smtClean="0"/>
                        <a:t>VEB</a:t>
                      </a:r>
                    </a:p>
                    <a:p>
                      <a:pPr algn="ctr"/>
                      <a:r>
                        <a:rPr lang="nl-BE" sz="1000" b="1" baseline="0" dirty="0" smtClean="0"/>
                        <a:t>ENSAMB</a:t>
                      </a:r>
                    </a:p>
                    <a:p>
                      <a:pPr algn="ctr"/>
                      <a:r>
                        <a:rPr lang="nl-BE" sz="1000" b="1" baseline="0" dirty="0" smtClean="0"/>
                        <a:t>Energie POSIT’IF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Warm Up North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-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N/A</a:t>
                      </a:r>
                      <a:endParaRPr lang="en-GB" sz="1000" b="1" dirty="0"/>
                    </a:p>
                  </a:txBody>
                  <a:tcPr anchor="ctr"/>
                </a:tc>
              </a:tr>
              <a:tr h="918824">
                <a:tc>
                  <a:txBody>
                    <a:bodyPr/>
                    <a:lstStyle/>
                    <a:p>
                      <a:pPr algn="l"/>
                      <a:r>
                        <a:rPr lang="nl-BE" sz="1400" dirty="0" smtClean="0">
                          <a:solidFill>
                            <a:schemeClr val="bg1"/>
                          </a:solidFill>
                        </a:rPr>
                        <a:t>Program</a:t>
                      </a:r>
                      <a:r>
                        <a:rPr lang="nl-BE" sz="1400" baseline="0" dirty="0" smtClean="0">
                          <a:solidFill>
                            <a:schemeClr val="bg1"/>
                          </a:solidFill>
                        </a:rPr>
                        <a:t> Delivery Unit </a:t>
                      </a:r>
                      <a:r>
                        <a:rPr lang="nl-BE" sz="1400" baseline="0" dirty="0" err="1" smtClean="0">
                          <a:solidFill>
                            <a:schemeClr val="bg1"/>
                          </a:solidFill>
                        </a:rPr>
                        <a:t>financing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394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OSER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err="1" smtClean="0"/>
                        <a:t>Fedesco</a:t>
                      </a:r>
                      <a:endParaRPr lang="nl-BE" sz="1000" b="1" dirty="0" smtClean="0"/>
                    </a:p>
                    <a:p>
                      <a:pPr algn="ctr"/>
                      <a:r>
                        <a:rPr lang="nl-BE" sz="1000" b="1" dirty="0" err="1" smtClean="0"/>
                        <a:t>Ox</a:t>
                      </a:r>
                      <a:r>
                        <a:rPr lang="nl-BE" sz="1000" b="1" dirty="0" smtClean="0"/>
                        <a:t> </a:t>
                      </a:r>
                      <a:r>
                        <a:rPr lang="nl-BE" sz="1000" b="1" dirty="0" err="1" smtClean="0"/>
                        <a:t>Futures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OSER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err="1" smtClean="0"/>
                        <a:t>Fedesco</a:t>
                      </a:r>
                      <a:endParaRPr lang="nl-BE" sz="1000" b="1" dirty="0" smtClean="0"/>
                    </a:p>
                    <a:p>
                      <a:pPr algn="ctr"/>
                      <a:r>
                        <a:rPr lang="nl-BE" sz="1000" b="1" dirty="0" smtClean="0"/>
                        <a:t>Energie POSIT’IF</a:t>
                      </a:r>
                    </a:p>
                    <a:p>
                      <a:pPr algn="ctr"/>
                      <a:r>
                        <a:rPr lang="nl-BE" sz="1000" b="1" dirty="0" err="1" smtClean="0"/>
                        <a:t>Eandis</a:t>
                      </a:r>
                      <a:r>
                        <a:rPr lang="nl-BE" sz="1000" b="1" dirty="0" smtClean="0"/>
                        <a:t> EDLB</a:t>
                      </a:r>
                    </a:p>
                    <a:p>
                      <a:pPr algn="ctr"/>
                      <a:r>
                        <a:rPr lang="nl-BE" sz="1000" b="1" dirty="0" err="1" smtClean="0"/>
                        <a:t>EscoLimburg</a:t>
                      </a:r>
                      <a:r>
                        <a:rPr lang="nl-BE" sz="1000" b="1" baseline="0" dirty="0" smtClean="0"/>
                        <a:t> 2020</a:t>
                      </a:r>
                    </a:p>
                    <a:p>
                      <a:pPr algn="ctr"/>
                      <a:r>
                        <a:rPr lang="nl-BE" sz="1000" b="1" baseline="0" dirty="0" smtClean="0"/>
                        <a:t>SPEE </a:t>
                      </a:r>
                      <a:r>
                        <a:rPr lang="nl-BE" sz="1000" b="1" baseline="0" dirty="0" err="1" smtClean="0"/>
                        <a:t>Picardie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N/A</a:t>
                      </a:r>
                      <a:endParaRPr lang="en-GB" sz="1000" b="1" dirty="0"/>
                    </a:p>
                  </a:txBody>
                  <a:tcPr anchor="ctr"/>
                </a:tc>
              </a:tr>
              <a:tr h="553509">
                <a:tc>
                  <a:txBody>
                    <a:bodyPr/>
                    <a:lstStyle/>
                    <a:p>
                      <a:pPr algn="l"/>
                      <a:r>
                        <a:rPr lang="nl-BE" sz="1400" dirty="0" smtClean="0">
                          <a:solidFill>
                            <a:schemeClr val="bg1"/>
                          </a:solidFill>
                        </a:rPr>
                        <a:t>Investment</a:t>
                      </a:r>
                      <a:r>
                        <a:rPr lang="nl-BE" sz="1400" baseline="0" dirty="0" smtClean="0">
                          <a:solidFill>
                            <a:schemeClr val="bg1"/>
                          </a:solidFill>
                        </a:rPr>
                        <a:t> Fund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394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EERFS</a:t>
                      </a:r>
                    </a:p>
                    <a:p>
                      <a:pPr algn="ctr"/>
                      <a:r>
                        <a:rPr lang="nl-BE" sz="1000" b="1" dirty="0" err="1" smtClean="0"/>
                        <a:t>SUNShINE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-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-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err="1" smtClean="0"/>
                        <a:t>EscoLImburg</a:t>
                      </a:r>
                      <a:r>
                        <a:rPr lang="nl-BE" sz="1000" b="1" dirty="0" smtClean="0"/>
                        <a:t> 2020</a:t>
                      </a:r>
                    </a:p>
                    <a:p>
                      <a:pPr algn="ctr"/>
                      <a:r>
                        <a:rPr lang="nl-BE" sz="1000" b="1" dirty="0" err="1" smtClean="0"/>
                        <a:t>Cambridgeshire</a:t>
                      </a:r>
                      <a:r>
                        <a:rPr lang="nl-BE" sz="1000" b="1" dirty="0" smtClean="0"/>
                        <a:t> MLEI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Energy Fund Den Haag</a:t>
                      </a:r>
                    </a:p>
                    <a:p>
                      <a:pPr algn="ctr"/>
                      <a:r>
                        <a:rPr lang="nl-BE" sz="1000" b="1" dirty="0" err="1" smtClean="0"/>
                        <a:t>KredEx</a:t>
                      </a:r>
                      <a:endParaRPr lang="en-GB" sz="1000" b="1" dirty="0"/>
                    </a:p>
                  </a:txBody>
                  <a:tcPr anchor="ctr"/>
                </a:tc>
              </a:tr>
              <a:tr h="489328">
                <a:tc>
                  <a:txBody>
                    <a:bodyPr/>
                    <a:lstStyle/>
                    <a:p>
                      <a:pPr algn="l"/>
                      <a:r>
                        <a:rPr lang="nl-BE" sz="1400" dirty="0" err="1" smtClean="0">
                          <a:solidFill>
                            <a:schemeClr val="bg1"/>
                          </a:solidFill>
                        </a:rPr>
                        <a:t>Citizens</a:t>
                      </a:r>
                      <a:r>
                        <a:rPr lang="nl-BE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BE" sz="1400" dirty="0" err="1" smtClean="0">
                          <a:solidFill>
                            <a:schemeClr val="bg1"/>
                          </a:solidFill>
                        </a:rPr>
                        <a:t>financing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394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-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err="1" smtClean="0"/>
                        <a:t>Ox</a:t>
                      </a:r>
                      <a:r>
                        <a:rPr lang="nl-BE" sz="1000" b="1" dirty="0" smtClean="0"/>
                        <a:t> </a:t>
                      </a:r>
                      <a:r>
                        <a:rPr lang="nl-BE" sz="1000" b="1" dirty="0" err="1" smtClean="0"/>
                        <a:t>Futures</a:t>
                      </a:r>
                      <a:endParaRPr lang="nl-BE" sz="1000" b="1" dirty="0" smtClean="0"/>
                    </a:p>
                    <a:p>
                      <a:pPr algn="ctr"/>
                      <a:r>
                        <a:rPr lang="nl-BE" sz="1000" b="1" dirty="0" err="1" smtClean="0"/>
                        <a:t>Brixton</a:t>
                      </a:r>
                      <a:r>
                        <a:rPr lang="nl-BE" sz="1000" b="1" dirty="0" smtClean="0"/>
                        <a:t> Energy Co</a:t>
                      </a:r>
                      <a:r>
                        <a:rPr lang="nl-BE" sz="1000" b="1" baseline="0" dirty="0" smtClean="0"/>
                        <a:t>-op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-</a:t>
                      </a:r>
                    </a:p>
                    <a:p>
                      <a:pPr algn="ctr"/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smtClean="0"/>
                        <a:t>-</a:t>
                      </a:r>
                      <a:endParaRPr lang="en-GB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 err="1" smtClean="0"/>
                        <a:t>Climate</a:t>
                      </a:r>
                      <a:r>
                        <a:rPr lang="nl-BE" sz="1000" b="1" baseline="0" dirty="0" smtClean="0"/>
                        <a:t> Community </a:t>
                      </a:r>
                      <a:r>
                        <a:rPr lang="nl-BE" sz="1000" b="1" baseline="0" dirty="0" err="1" smtClean="0"/>
                        <a:t>Saerbeck</a:t>
                      </a:r>
                      <a:endParaRPr lang="en-GB" sz="1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228600" y="838200"/>
            <a:ext cx="8458200" cy="685800"/>
          </a:xfrm>
        </p:spPr>
        <p:txBody>
          <a:bodyPr>
            <a:noAutofit/>
          </a:bodyPr>
          <a:lstStyle/>
          <a:p>
            <a:r>
              <a:rPr lang="en-GB" sz="1600" b="1" dirty="0" smtClean="0"/>
              <a:t>Models positioning: </a:t>
            </a:r>
            <a:r>
              <a:rPr lang="en-GB" sz="1600" dirty="0" smtClean="0"/>
              <a:t>Models </a:t>
            </a:r>
            <a:r>
              <a:rPr lang="en-GB" sz="1600" dirty="0"/>
              <a:t>involving </a:t>
            </a:r>
            <a:r>
              <a:rPr lang="en-GB" sz="1600" u="sng" dirty="0"/>
              <a:t>facilitation</a:t>
            </a:r>
            <a:r>
              <a:rPr lang="en-GB" sz="1600" dirty="0"/>
              <a:t> are mainly financed </a:t>
            </a:r>
            <a:r>
              <a:rPr lang="en-GB" sz="1600" dirty="0" smtClean="0"/>
              <a:t>via Financial Institutions or </a:t>
            </a:r>
            <a:r>
              <a:rPr lang="en-GB" sz="1600" dirty="0"/>
              <a:t>ESCOs while </a:t>
            </a:r>
            <a:r>
              <a:rPr lang="en-GB" sz="1600" dirty="0" smtClean="0"/>
              <a:t>models </a:t>
            </a:r>
            <a:r>
              <a:rPr lang="en-GB" sz="1600" dirty="0"/>
              <a:t>using </a:t>
            </a:r>
            <a:r>
              <a:rPr lang="en-GB" sz="1600" u="sng" dirty="0"/>
              <a:t>integration</a:t>
            </a:r>
            <a:r>
              <a:rPr lang="en-GB" sz="1600" dirty="0"/>
              <a:t> are mainly financed through </a:t>
            </a:r>
            <a:r>
              <a:rPr lang="en-GB" sz="1600" dirty="0" smtClean="0"/>
              <a:t>the Program </a:t>
            </a:r>
            <a:r>
              <a:rPr lang="en-GB" sz="1600" dirty="0"/>
              <a:t>Delivery Unit (PDU) or an investment </a:t>
            </a:r>
            <a:r>
              <a:rPr lang="en-GB" sz="1600" dirty="0" smtClean="0"/>
              <a:t>fund.</a:t>
            </a:r>
            <a:endParaRPr lang="en-GB" sz="1600" dirty="0"/>
          </a:p>
        </p:txBody>
      </p:sp>
      <p:sp>
        <p:nvSpPr>
          <p:cNvPr id="8" name="Ovaal 7"/>
          <p:cNvSpPr/>
          <p:nvPr/>
        </p:nvSpPr>
        <p:spPr>
          <a:xfrm>
            <a:off x="1868848" y="2438400"/>
            <a:ext cx="2779352" cy="205740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al 8"/>
          <p:cNvSpPr/>
          <p:nvPr/>
        </p:nvSpPr>
        <p:spPr>
          <a:xfrm>
            <a:off x="5562600" y="4343400"/>
            <a:ext cx="2133600" cy="152400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1600" b="1" dirty="0" smtClean="0"/>
              <a:t>Level of Ambition:  </a:t>
            </a:r>
            <a:r>
              <a:rPr lang="pt-PT" sz="1600" dirty="0" smtClean="0"/>
              <a:t>The great majority of the models target Perimeter 1 or “standard market practice”, though factor 2 (50% savings) models gain in attention, factor 4 (75% savings) remain marginal.</a:t>
            </a:r>
            <a:endParaRPr lang="pt-PT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3" y="1447800"/>
            <a:ext cx="793027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736"/>
          <p:cNvSpPr/>
          <p:nvPr/>
        </p:nvSpPr>
        <p:spPr>
          <a:xfrm rot="20409057">
            <a:off x="5501733" y="5556180"/>
            <a:ext cx="1047537" cy="273600"/>
          </a:xfrm>
          <a:prstGeom prst="roundRect">
            <a:avLst>
              <a:gd name="adj" fmla="val 50000"/>
            </a:avLst>
          </a:prstGeom>
          <a:solidFill>
            <a:srgbClr val="539432"/>
          </a:solidFill>
          <a:ln w="12700" cap="flat">
            <a:noFill/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Up to 50€/m2</a:t>
            </a:r>
          </a:p>
        </p:txBody>
      </p:sp>
      <p:sp>
        <p:nvSpPr>
          <p:cNvPr id="6" name="Shape 737"/>
          <p:cNvSpPr/>
          <p:nvPr/>
        </p:nvSpPr>
        <p:spPr>
          <a:xfrm rot="20424706">
            <a:off x="4206257" y="4207431"/>
            <a:ext cx="1054297" cy="273008"/>
          </a:xfrm>
          <a:prstGeom prst="roundRect">
            <a:avLst>
              <a:gd name="adj" fmla="val 50000"/>
            </a:avLst>
          </a:prstGeom>
          <a:solidFill>
            <a:srgbClr val="539432"/>
          </a:solidFill>
          <a:ln w="12700" cap="flat">
            <a:noFill/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Up to 200€/m2</a:t>
            </a:r>
          </a:p>
        </p:txBody>
      </p:sp>
      <p:sp>
        <p:nvSpPr>
          <p:cNvPr id="7" name="Shape 738"/>
          <p:cNvSpPr/>
          <p:nvPr/>
        </p:nvSpPr>
        <p:spPr>
          <a:xfrm rot="20356110">
            <a:off x="4122110" y="3263926"/>
            <a:ext cx="1270001" cy="273600"/>
          </a:xfrm>
          <a:prstGeom prst="roundRect">
            <a:avLst>
              <a:gd name="adj" fmla="val 50000"/>
            </a:avLst>
          </a:prstGeom>
          <a:solidFill>
            <a:srgbClr val="539432"/>
          </a:solidFill>
          <a:ln w="12700" cap="flat">
            <a:noFill/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Up to 1.200€/m2</a:t>
            </a:r>
          </a:p>
        </p:txBody>
      </p:sp>
      <p:sp>
        <p:nvSpPr>
          <p:cNvPr id="8" name="Shape 739"/>
          <p:cNvSpPr/>
          <p:nvPr/>
        </p:nvSpPr>
        <p:spPr>
          <a:xfrm rot="20348670">
            <a:off x="4121899" y="2274506"/>
            <a:ext cx="1270001" cy="273600"/>
          </a:xfrm>
          <a:prstGeom prst="roundRect">
            <a:avLst>
              <a:gd name="adj" fmla="val 50000"/>
            </a:avLst>
          </a:prstGeom>
          <a:solidFill>
            <a:srgbClr val="539432"/>
          </a:solidFill>
          <a:ln w="12700" cap="flat">
            <a:noFill/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r>
              <a:rPr dirty="0"/>
              <a:t>Over 1.200€/m2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5"/>
            </a:pPr>
            <a:r>
              <a:rPr lang="nl-BE" dirty="0" err="1" smtClean="0"/>
              <a:t>Conclusions</a:t>
            </a:r>
            <a:endParaRPr lang="nl-B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February, 2016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Miguel A. Casas</a:t>
            </a:r>
            <a:endParaRPr lang="pt-PT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dirty="0" smtClean="0"/>
              <a:t>Energinvest </a:t>
            </a:r>
            <a:r>
              <a:rPr lang="en-US" dirty="0"/>
              <a:t>–</a:t>
            </a:r>
            <a:r>
              <a:rPr lang="pt-PT" dirty="0"/>
              <a:t> </a:t>
            </a:r>
            <a:r>
              <a:rPr lang="pt-PT" dirty="0" smtClean="0"/>
              <a:t>CITYnvest</a:t>
            </a:r>
            <a:endParaRPr lang="pt-PT" dirty="0"/>
          </a:p>
        </p:txBody>
      </p:sp>
      <p:pic>
        <p:nvPicPr>
          <p:cNvPr id="7" name="Picture 2" descr="D:\Energinvest\ZZ New structure\ENERGINVEST\Templates\logo_energinv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80360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1800" dirty="0" err="1"/>
              <a:t>S</a:t>
            </a:r>
            <a:r>
              <a:rPr lang="nl-BE" sz="1800" dirty="0" err="1" smtClean="0"/>
              <a:t>uccess</a:t>
            </a:r>
            <a:r>
              <a:rPr lang="nl-BE" sz="1800" dirty="0" smtClean="0"/>
              <a:t> of </a:t>
            </a:r>
            <a:r>
              <a:rPr lang="nl-BE" sz="1800" dirty="0" err="1" smtClean="0"/>
              <a:t>models</a:t>
            </a:r>
            <a:r>
              <a:rPr lang="nl-BE" sz="1800" dirty="0" smtClean="0"/>
              <a:t> </a:t>
            </a:r>
            <a:r>
              <a:rPr lang="nl-BE" sz="1800" dirty="0" err="1" smtClean="0"/>
              <a:t>often</a:t>
            </a:r>
            <a:r>
              <a:rPr lang="nl-BE" sz="1800" dirty="0" smtClean="0"/>
              <a:t> </a:t>
            </a:r>
            <a:r>
              <a:rPr lang="nl-BE" sz="1800" dirty="0" err="1" smtClean="0"/>
              <a:t>correlated</a:t>
            </a:r>
            <a:r>
              <a:rPr lang="nl-BE" sz="1800" dirty="0" smtClean="0"/>
              <a:t> </a:t>
            </a:r>
            <a:r>
              <a:rPr lang="nl-BE" sz="1800" dirty="0" err="1" smtClean="0"/>
              <a:t>with</a:t>
            </a:r>
            <a:r>
              <a:rPr lang="nl-BE" sz="1800" dirty="0" smtClean="0"/>
              <a:t> </a:t>
            </a:r>
            <a:r>
              <a:rPr lang="nl-BE" sz="1800" dirty="0" err="1" smtClean="0"/>
              <a:t>the</a:t>
            </a:r>
            <a:r>
              <a:rPr lang="nl-BE" sz="1800" dirty="0" smtClean="0"/>
              <a:t> </a:t>
            </a:r>
            <a:r>
              <a:rPr lang="nl-BE" sz="1800" dirty="0" err="1" smtClean="0"/>
              <a:t>existence</a:t>
            </a:r>
            <a:r>
              <a:rPr lang="nl-BE" sz="1800" dirty="0" smtClean="0"/>
              <a:t> of </a:t>
            </a:r>
          </a:p>
          <a:p>
            <a:pPr lvl="1"/>
            <a:r>
              <a:rPr lang="nl-BE" sz="1600" dirty="0" smtClean="0">
                <a:solidFill>
                  <a:srgbClr val="D9862F"/>
                </a:solidFill>
              </a:rPr>
              <a:t>well-</a:t>
            </a:r>
            <a:r>
              <a:rPr lang="nl-BE" sz="1600" dirty="0" err="1" smtClean="0">
                <a:solidFill>
                  <a:srgbClr val="D9862F"/>
                </a:solidFill>
              </a:rPr>
              <a:t>functioning</a:t>
            </a:r>
            <a:r>
              <a:rPr lang="nl-BE" sz="1600" dirty="0" smtClean="0"/>
              <a:t> Program Delivery Unit, </a:t>
            </a:r>
            <a:r>
              <a:rPr lang="nl-BE" sz="1600" dirty="0" err="1" smtClean="0"/>
              <a:t>and</a:t>
            </a:r>
            <a:endParaRPr lang="nl-BE" sz="1600" dirty="0" smtClean="0"/>
          </a:p>
          <a:p>
            <a:pPr lvl="1"/>
            <a:r>
              <a:rPr lang="nl-BE" sz="1600" dirty="0" err="1"/>
              <a:t>c</a:t>
            </a:r>
            <a:r>
              <a:rPr lang="nl-BE" sz="1600" dirty="0" err="1" smtClean="0"/>
              <a:t>lear</a:t>
            </a:r>
            <a:r>
              <a:rPr lang="nl-BE" sz="1600" dirty="0" smtClean="0"/>
              <a:t> </a:t>
            </a:r>
            <a:r>
              <a:rPr lang="nl-BE" sz="1600" dirty="0" err="1" smtClean="0">
                <a:solidFill>
                  <a:srgbClr val="D9862F"/>
                </a:solidFill>
              </a:rPr>
              <a:t>leadership</a:t>
            </a:r>
            <a:r>
              <a:rPr lang="nl-BE" sz="1600" dirty="0" smtClean="0">
                <a:solidFill>
                  <a:srgbClr val="D9862F"/>
                </a:solidFill>
              </a:rPr>
              <a:t> </a:t>
            </a:r>
            <a:r>
              <a:rPr lang="nl-BE" sz="1600" dirty="0" err="1" smtClean="0"/>
              <a:t>role</a:t>
            </a:r>
            <a:r>
              <a:rPr lang="nl-BE" sz="1600" dirty="0" smtClean="0"/>
              <a:t> of </a:t>
            </a:r>
            <a:r>
              <a:rPr lang="nl-BE" sz="1600" dirty="0" err="1" smtClean="0"/>
              <a:t>the</a:t>
            </a:r>
            <a:r>
              <a:rPr lang="nl-BE" sz="1600" dirty="0" smtClean="0"/>
              <a:t> public partner (</a:t>
            </a:r>
            <a:r>
              <a:rPr lang="nl-BE" sz="1600" dirty="0" err="1" smtClean="0"/>
              <a:t>ambition</a:t>
            </a:r>
            <a:r>
              <a:rPr lang="nl-BE" sz="1600" dirty="0" smtClean="0"/>
              <a:t> </a:t>
            </a:r>
            <a:r>
              <a:rPr lang="nl-BE" sz="1600" dirty="0" err="1" smtClean="0"/>
              <a:t>and</a:t>
            </a:r>
            <a:r>
              <a:rPr lang="nl-BE" sz="1600" dirty="0" smtClean="0"/>
              <a:t> </a:t>
            </a:r>
            <a:r>
              <a:rPr lang="nl-BE" sz="1600" dirty="0" err="1" smtClean="0"/>
              <a:t>willingness</a:t>
            </a:r>
            <a:r>
              <a:rPr lang="nl-BE" sz="1600" dirty="0" smtClean="0"/>
              <a:t> </a:t>
            </a:r>
            <a:r>
              <a:rPr lang="nl-BE" sz="1600" dirty="0" err="1" smtClean="0"/>
              <a:t>to</a:t>
            </a:r>
            <a:r>
              <a:rPr lang="nl-BE" sz="1600" dirty="0" smtClean="0"/>
              <a:t> </a:t>
            </a:r>
            <a:r>
              <a:rPr lang="nl-BE" sz="1600" dirty="0" err="1" smtClean="0"/>
              <a:t>invest</a:t>
            </a:r>
            <a:r>
              <a:rPr lang="nl-BE" sz="1600" dirty="0" smtClean="0"/>
              <a:t>)</a:t>
            </a:r>
          </a:p>
          <a:p>
            <a:pPr lvl="1"/>
            <a:endParaRPr lang="nl-BE" sz="1600" dirty="0" smtClean="0"/>
          </a:p>
          <a:p>
            <a:r>
              <a:rPr lang="nl-BE" sz="1800" dirty="0" err="1" smtClean="0"/>
              <a:t>Lower</a:t>
            </a:r>
            <a:r>
              <a:rPr lang="nl-BE" sz="1800" dirty="0" smtClean="0"/>
              <a:t> </a:t>
            </a:r>
            <a:r>
              <a:rPr lang="nl-BE" sz="1800" dirty="0" err="1" smtClean="0"/>
              <a:t>ambition</a:t>
            </a:r>
            <a:r>
              <a:rPr lang="nl-BE" sz="1800" dirty="0" smtClean="0"/>
              <a:t> levels (&lt;35% </a:t>
            </a:r>
            <a:r>
              <a:rPr lang="nl-BE" sz="1800" dirty="0" err="1" smtClean="0"/>
              <a:t>savings</a:t>
            </a:r>
            <a:r>
              <a:rPr lang="nl-BE" sz="1800" dirty="0" smtClean="0"/>
              <a:t>) </a:t>
            </a:r>
            <a:r>
              <a:rPr lang="nl-BE" sz="1800" dirty="0" err="1" smtClean="0"/>
              <a:t>mostly</a:t>
            </a:r>
            <a:r>
              <a:rPr lang="nl-BE" sz="1800" dirty="0" smtClean="0"/>
              <a:t> </a:t>
            </a:r>
            <a:r>
              <a:rPr lang="nl-BE" sz="1800" dirty="0" err="1" smtClean="0"/>
              <a:t>driven</a:t>
            </a:r>
            <a:r>
              <a:rPr lang="nl-BE" sz="1800" dirty="0" smtClean="0"/>
              <a:t> </a:t>
            </a:r>
            <a:r>
              <a:rPr lang="nl-BE" sz="1800" dirty="0" err="1" smtClean="0"/>
              <a:t>by</a:t>
            </a:r>
            <a:r>
              <a:rPr lang="nl-BE" sz="1800" dirty="0" smtClean="0"/>
              <a:t>:</a:t>
            </a:r>
          </a:p>
          <a:p>
            <a:pPr lvl="1"/>
            <a:r>
              <a:rPr lang="nl-BE" sz="1600" dirty="0" err="1" smtClean="0"/>
              <a:t>facilitation</a:t>
            </a:r>
            <a:r>
              <a:rPr lang="nl-BE" sz="1600" dirty="0" smtClean="0"/>
              <a:t> </a:t>
            </a:r>
            <a:r>
              <a:rPr lang="nl-BE" sz="1600" dirty="0" err="1" smtClean="0"/>
              <a:t>models</a:t>
            </a:r>
            <a:endParaRPr lang="nl-BE" sz="1600" dirty="0" smtClean="0"/>
          </a:p>
          <a:p>
            <a:pPr lvl="1"/>
            <a:r>
              <a:rPr lang="nl-BE" sz="1600" dirty="0" smtClean="0"/>
              <a:t>EPC/ESC </a:t>
            </a:r>
            <a:r>
              <a:rPr lang="nl-BE" sz="1600" dirty="0" err="1" smtClean="0"/>
              <a:t>implementation</a:t>
            </a:r>
            <a:endParaRPr lang="nl-BE" sz="1600" dirty="0" smtClean="0"/>
          </a:p>
          <a:p>
            <a:pPr lvl="1"/>
            <a:r>
              <a:rPr lang="nl-BE" sz="1600" dirty="0" smtClean="0"/>
              <a:t>ESCO </a:t>
            </a:r>
            <a:r>
              <a:rPr lang="nl-BE" sz="1600" dirty="0" err="1" smtClean="0"/>
              <a:t>and</a:t>
            </a:r>
            <a:r>
              <a:rPr lang="nl-BE" sz="1600" dirty="0" smtClean="0"/>
              <a:t>/or Financial </a:t>
            </a:r>
            <a:r>
              <a:rPr lang="nl-BE" sz="1600" dirty="0" err="1" smtClean="0"/>
              <a:t>Institutions</a:t>
            </a:r>
            <a:r>
              <a:rPr lang="nl-BE" sz="1600" dirty="0" smtClean="0"/>
              <a:t> </a:t>
            </a:r>
            <a:r>
              <a:rPr lang="nl-BE" sz="1600" dirty="0" err="1" smtClean="0"/>
              <a:t>financing</a:t>
            </a:r>
            <a:endParaRPr lang="nl-BE" sz="1600" dirty="0" smtClean="0"/>
          </a:p>
          <a:p>
            <a:pPr lvl="1"/>
            <a:endParaRPr lang="nl-BE" sz="1600" dirty="0" smtClean="0"/>
          </a:p>
          <a:p>
            <a:r>
              <a:rPr lang="nl-BE" sz="1800" dirty="0" smtClean="0"/>
              <a:t>Factor 2 (50% </a:t>
            </a:r>
            <a:r>
              <a:rPr lang="nl-BE" sz="1800" dirty="0" err="1" smtClean="0"/>
              <a:t>savings</a:t>
            </a:r>
            <a:r>
              <a:rPr lang="nl-BE" sz="1800" dirty="0" smtClean="0"/>
              <a:t>) </a:t>
            </a:r>
            <a:r>
              <a:rPr lang="nl-BE" sz="1800" dirty="0" err="1" smtClean="0"/>
              <a:t>and</a:t>
            </a:r>
            <a:r>
              <a:rPr lang="nl-BE" sz="1800" dirty="0" smtClean="0"/>
              <a:t> factor 4 (75% </a:t>
            </a:r>
            <a:r>
              <a:rPr lang="nl-BE" sz="1800" dirty="0" err="1" smtClean="0"/>
              <a:t>savings</a:t>
            </a:r>
            <a:r>
              <a:rPr lang="nl-BE" sz="1800" dirty="0" smtClean="0"/>
              <a:t>) </a:t>
            </a:r>
            <a:r>
              <a:rPr lang="nl-BE" sz="1800" dirty="0" err="1" smtClean="0"/>
              <a:t>ambition</a:t>
            </a:r>
            <a:r>
              <a:rPr lang="nl-BE" sz="1800" dirty="0" smtClean="0"/>
              <a:t> levels are </a:t>
            </a:r>
            <a:r>
              <a:rPr lang="nl-BE" sz="1800" dirty="0" err="1" smtClean="0"/>
              <a:t>very</a:t>
            </a:r>
            <a:r>
              <a:rPr lang="nl-BE" sz="1800" dirty="0" smtClean="0"/>
              <a:t> </a:t>
            </a:r>
            <a:r>
              <a:rPr lang="nl-BE" sz="1800" dirty="0" err="1" smtClean="0"/>
              <a:t>often</a:t>
            </a:r>
            <a:r>
              <a:rPr lang="nl-BE" sz="1800" dirty="0" smtClean="0"/>
              <a:t> </a:t>
            </a:r>
            <a:r>
              <a:rPr lang="nl-BE" sz="1800" dirty="0" smtClean="0">
                <a:solidFill>
                  <a:srgbClr val="D9862F"/>
                </a:solidFill>
              </a:rPr>
              <a:t>“</a:t>
            </a:r>
            <a:r>
              <a:rPr lang="nl-BE" sz="1800" dirty="0" err="1" smtClean="0">
                <a:solidFill>
                  <a:srgbClr val="D9862F"/>
                </a:solidFill>
              </a:rPr>
              <a:t>integration</a:t>
            </a:r>
            <a:r>
              <a:rPr lang="nl-BE" sz="1800" dirty="0" smtClean="0">
                <a:solidFill>
                  <a:srgbClr val="D9862F"/>
                </a:solidFill>
              </a:rPr>
              <a:t>” </a:t>
            </a:r>
            <a:r>
              <a:rPr lang="nl-BE" sz="1800" dirty="0" err="1" smtClean="0">
                <a:solidFill>
                  <a:srgbClr val="D9862F"/>
                </a:solidFill>
              </a:rPr>
              <a:t>driven</a:t>
            </a:r>
            <a:r>
              <a:rPr lang="nl-BE" sz="1800" dirty="0" smtClean="0"/>
              <a:t>, </a:t>
            </a:r>
            <a:r>
              <a:rPr lang="nl-BE" sz="1800" dirty="0" err="1" smtClean="0"/>
              <a:t>both</a:t>
            </a:r>
            <a:r>
              <a:rPr lang="nl-BE" sz="1800" dirty="0" smtClean="0"/>
              <a:t> </a:t>
            </a:r>
            <a:r>
              <a:rPr lang="nl-BE" sz="1800" dirty="0" err="1" smtClean="0"/>
              <a:t>technically</a:t>
            </a:r>
            <a:r>
              <a:rPr lang="nl-BE" sz="1800" dirty="0" smtClean="0"/>
              <a:t> as </a:t>
            </a:r>
            <a:r>
              <a:rPr lang="nl-BE" sz="1800" dirty="0" err="1" smtClean="0"/>
              <a:t>financially</a:t>
            </a:r>
            <a:r>
              <a:rPr lang="nl-BE" sz="1800" dirty="0" smtClean="0"/>
              <a:t>.</a:t>
            </a:r>
          </a:p>
          <a:p>
            <a:endParaRPr lang="nl-BE" sz="1800" dirty="0" smtClean="0"/>
          </a:p>
          <a:p>
            <a:r>
              <a:rPr lang="nl-BE" sz="1800" dirty="0" smtClean="0"/>
              <a:t>High energy efficiency </a:t>
            </a:r>
            <a:r>
              <a:rPr lang="nl-BE" sz="1800" dirty="0" err="1" smtClean="0"/>
              <a:t>ambition</a:t>
            </a:r>
            <a:r>
              <a:rPr lang="nl-BE" sz="1800" dirty="0" smtClean="0"/>
              <a:t> levels (factor 2 </a:t>
            </a:r>
            <a:r>
              <a:rPr lang="nl-BE" sz="1800" dirty="0" err="1" smtClean="0"/>
              <a:t>and</a:t>
            </a:r>
            <a:r>
              <a:rPr lang="nl-BE" sz="1800" dirty="0" smtClean="0"/>
              <a:t> factor 4) do </a:t>
            </a:r>
            <a:r>
              <a:rPr lang="nl-BE" sz="1800" dirty="0" err="1" smtClean="0">
                <a:solidFill>
                  <a:srgbClr val="D9862F"/>
                </a:solidFill>
              </a:rPr>
              <a:t>not</a:t>
            </a:r>
            <a:r>
              <a:rPr lang="nl-BE" sz="1800" dirty="0" smtClean="0">
                <a:solidFill>
                  <a:srgbClr val="D9862F"/>
                </a:solidFill>
              </a:rPr>
              <a:t> </a:t>
            </a:r>
            <a:r>
              <a:rPr lang="nl-BE" sz="1800" dirty="0" smtClean="0"/>
              <a:t>focus on short </a:t>
            </a:r>
            <a:r>
              <a:rPr lang="nl-BE" sz="1800" dirty="0" err="1" smtClean="0"/>
              <a:t>to</a:t>
            </a:r>
            <a:r>
              <a:rPr lang="nl-BE" sz="1800" dirty="0" smtClean="0"/>
              <a:t> medium term </a:t>
            </a:r>
            <a:r>
              <a:rPr lang="nl-BE" sz="1800" dirty="0" err="1" smtClean="0"/>
              <a:t>pay</a:t>
            </a:r>
            <a:r>
              <a:rPr lang="nl-BE" sz="1800" dirty="0" smtClean="0"/>
              <a:t>-back </a:t>
            </a:r>
            <a:r>
              <a:rPr lang="nl-BE" sz="1800" dirty="0" err="1" smtClean="0"/>
              <a:t>terms</a:t>
            </a:r>
            <a:r>
              <a:rPr lang="nl-BE" sz="1800" dirty="0" smtClean="0"/>
              <a:t> (</a:t>
            </a:r>
            <a:r>
              <a:rPr lang="nl-BE" sz="1800" dirty="0" err="1" smtClean="0"/>
              <a:t>need</a:t>
            </a:r>
            <a:r>
              <a:rPr lang="nl-BE" sz="1800" dirty="0" smtClean="0"/>
              <a:t> </a:t>
            </a:r>
            <a:r>
              <a:rPr lang="nl-BE" sz="1800" dirty="0" err="1" smtClean="0"/>
              <a:t>other</a:t>
            </a:r>
            <a:r>
              <a:rPr lang="nl-BE" sz="1800" dirty="0" smtClean="0"/>
              <a:t> </a:t>
            </a:r>
            <a:r>
              <a:rPr lang="nl-BE" sz="1800" dirty="0" err="1" smtClean="0"/>
              <a:t>financing</a:t>
            </a:r>
            <a:r>
              <a:rPr lang="nl-BE" sz="1800" dirty="0" smtClean="0"/>
              <a:t> vehicle </a:t>
            </a:r>
            <a:r>
              <a:rPr lang="nl-BE" sz="1800" dirty="0" err="1" smtClean="0"/>
              <a:t>than</a:t>
            </a:r>
            <a:r>
              <a:rPr lang="nl-BE" sz="1800" dirty="0" smtClean="0"/>
              <a:t> ESCO or FI). In </a:t>
            </a:r>
            <a:r>
              <a:rPr lang="nl-BE" sz="1800" dirty="0" err="1" smtClean="0"/>
              <a:t>other</a:t>
            </a:r>
            <a:r>
              <a:rPr lang="nl-BE" sz="1800" dirty="0" smtClean="0"/>
              <a:t> </a:t>
            </a:r>
            <a:r>
              <a:rPr lang="nl-BE" sz="1800" dirty="0" err="1" smtClean="0"/>
              <a:t>words</a:t>
            </a:r>
            <a:r>
              <a:rPr lang="nl-BE" sz="1800" dirty="0" smtClean="0"/>
              <a:t>, </a:t>
            </a:r>
            <a:r>
              <a:rPr lang="nl-BE" sz="1800" dirty="0" err="1" smtClean="0"/>
              <a:t>profitability</a:t>
            </a:r>
            <a:r>
              <a:rPr lang="nl-BE" sz="1800" dirty="0" smtClean="0"/>
              <a:t> is </a:t>
            </a:r>
            <a:r>
              <a:rPr lang="nl-BE" sz="1800" dirty="0" err="1" smtClean="0"/>
              <a:t>only</a:t>
            </a:r>
            <a:r>
              <a:rPr lang="nl-BE" sz="1800" dirty="0" smtClean="0"/>
              <a:t> </a:t>
            </a:r>
            <a:r>
              <a:rPr lang="nl-BE" sz="1800" dirty="0" err="1" smtClean="0">
                <a:solidFill>
                  <a:srgbClr val="D9862F"/>
                </a:solidFill>
              </a:rPr>
              <a:t>one</a:t>
            </a:r>
            <a:r>
              <a:rPr lang="nl-BE" sz="1800" dirty="0" smtClean="0">
                <a:solidFill>
                  <a:srgbClr val="D9862F"/>
                </a:solidFill>
              </a:rPr>
              <a:t> of </a:t>
            </a:r>
            <a:r>
              <a:rPr lang="nl-BE" sz="1800" dirty="0" err="1" smtClean="0">
                <a:solidFill>
                  <a:srgbClr val="D9862F"/>
                </a:solidFill>
              </a:rPr>
              <a:t>the</a:t>
            </a:r>
            <a:r>
              <a:rPr lang="nl-BE" sz="1800" dirty="0" smtClean="0">
                <a:solidFill>
                  <a:srgbClr val="D9862F"/>
                </a:solidFill>
              </a:rPr>
              <a:t> </a:t>
            </a:r>
            <a:r>
              <a:rPr lang="nl-BE" sz="1800" dirty="0" err="1" smtClean="0">
                <a:solidFill>
                  <a:srgbClr val="D9862F"/>
                </a:solidFill>
              </a:rPr>
              <a:t>many</a:t>
            </a:r>
            <a:r>
              <a:rPr lang="nl-BE" sz="1800" dirty="0" smtClean="0">
                <a:solidFill>
                  <a:srgbClr val="D9862F"/>
                </a:solidFill>
              </a:rPr>
              <a:t> </a:t>
            </a:r>
            <a:r>
              <a:rPr lang="nl-BE" sz="1800" dirty="0" smtClean="0"/>
              <a:t>investment </a:t>
            </a:r>
            <a:r>
              <a:rPr lang="nl-BE" sz="1800" dirty="0" err="1" smtClean="0"/>
              <a:t>citeria</a:t>
            </a:r>
            <a:endParaRPr lang="nl-BE" sz="1800" dirty="0" smtClean="0"/>
          </a:p>
          <a:p>
            <a:endParaRPr lang="nl-BE" sz="1800" dirty="0" smtClean="0"/>
          </a:p>
          <a:p>
            <a:r>
              <a:rPr lang="en-GB" sz="1800" dirty="0" smtClean="0"/>
              <a:t>Absolute need for project </a:t>
            </a:r>
            <a:r>
              <a:rPr lang="en-GB" sz="1800" dirty="0"/>
              <a:t>developers </a:t>
            </a:r>
            <a:r>
              <a:rPr lang="en-GB" sz="1800" dirty="0" smtClean="0"/>
              <a:t>to prepare </a:t>
            </a:r>
            <a:r>
              <a:rPr lang="en-GB" sz="1800" dirty="0" smtClean="0">
                <a:solidFill>
                  <a:srgbClr val="D9862F"/>
                </a:solidFill>
              </a:rPr>
              <a:t>high </a:t>
            </a:r>
            <a:r>
              <a:rPr lang="en-GB" sz="1800" dirty="0">
                <a:solidFill>
                  <a:srgbClr val="D9862F"/>
                </a:solidFill>
              </a:rPr>
              <a:t>quality business </a:t>
            </a:r>
            <a:r>
              <a:rPr lang="en-GB" sz="1800" dirty="0"/>
              <a:t>cases to enable proper investment decisions and enhanced bankability</a:t>
            </a:r>
            <a:endParaRPr lang="nl-BE" sz="1800" dirty="0" smtClean="0"/>
          </a:p>
          <a:p>
            <a:endParaRPr lang="nl-BE" sz="1800" dirty="0" smtClean="0"/>
          </a:p>
          <a:p>
            <a:endParaRPr lang="nl-BE" sz="1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dirty="0" err="1" smtClean="0"/>
              <a:t>Some</a:t>
            </a:r>
            <a:r>
              <a:rPr lang="nl-BE" sz="2400" dirty="0" smtClean="0"/>
              <a:t> </a:t>
            </a:r>
            <a:r>
              <a:rPr lang="nl-BE" sz="2400" dirty="0" err="1" smtClean="0"/>
              <a:t>conclusions</a:t>
            </a:r>
            <a:r>
              <a:rPr lang="nl-BE" sz="2400" dirty="0" smtClean="0"/>
              <a:t>/</a:t>
            </a:r>
            <a:r>
              <a:rPr lang="nl-BE" sz="2400" dirty="0" err="1" smtClean="0"/>
              <a:t>remarks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79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6"/>
            </a:pPr>
            <a:r>
              <a:rPr lang="nl-BE" dirty="0" smtClean="0"/>
              <a:t>Guidance </a:t>
            </a:r>
            <a:r>
              <a:rPr lang="nl-BE" dirty="0" err="1" smtClean="0"/>
              <a:t>material</a:t>
            </a:r>
            <a:endParaRPr lang="nl-B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February, 2016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Miguel A. Casas</a:t>
            </a:r>
            <a:endParaRPr lang="pt-PT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dirty="0" smtClean="0"/>
              <a:t>Energinvest </a:t>
            </a:r>
            <a:r>
              <a:rPr lang="en-US" dirty="0"/>
              <a:t>–</a:t>
            </a:r>
            <a:r>
              <a:rPr lang="pt-PT" dirty="0"/>
              <a:t> </a:t>
            </a:r>
            <a:r>
              <a:rPr lang="pt-PT" dirty="0" smtClean="0"/>
              <a:t>CITYnvest</a:t>
            </a:r>
            <a:endParaRPr lang="pt-PT" dirty="0"/>
          </a:p>
        </p:txBody>
      </p:sp>
      <p:pic>
        <p:nvPicPr>
          <p:cNvPr id="7" name="Picture 2" descr="D:\Energinvest\ZZ New structure\ENERGINVEST\Templates\logo_energinv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80360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Decision mapping</a:t>
            </a:r>
            <a:endParaRPr lang="fr-BE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Strategic analysis</a:t>
            </a:r>
            <a:endParaRPr lang="fr-BE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GB" sz="2000" i="1" dirty="0"/>
              <a:t>Program Authority/Program Delivery Unit roles and functions</a:t>
            </a:r>
            <a:endParaRPr lang="fr-BE" sz="1800" dirty="0"/>
          </a:p>
          <a:p>
            <a:pPr marL="914400" lvl="1" indent="-457200">
              <a:buFont typeface="+mj-lt"/>
              <a:buAutoNum type="alphaLcPeriod"/>
            </a:pPr>
            <a:r>
              <a:rPr lang="en-GB" sz="2000" i="1" dirty="0"/>
              <a:t>Beneficiaries, type of projects and  level of “ambition”</a:t>
            </a:r>
            <a:endParaRPr lang="fr-BE" sz="1800" dirty="0"/>
          </a:p>
          <a:p>
            <a:pPr marL="914400" lvl="1" indent="-457200">
              <a:buFont typeface="+mj-lt"/>
              <a:buAutoNum type="alphaLcPeriod"/>
            </a:pPr>
            <a:r>
              <a:rPr lang="en-GB" sz="2000" i="1" dirty="0"/>
              <a:t>Implementation model</a:t>
            </a:r>
            <a:endParaRPr lang="fr-BE" sz="1800" dirty="0"/>
          </a:p>
          <a:p>
            <a:pPr marL="914400" lvl="1" indent="-457200">
              <a:buFont typeface="+mj-lt"/>
              <a:buAutoNum type="alphaLcPeriod"/>
            </a:pPr>
            <a:r>
              <a:rPr lang="en-GB" sz="2000" i="1" dirty="0"/>
              <a:t>Operating Services</a:t>
            </a:r>
            <a:endParaRPr lang="fr-BE" sz="1800" dirty="0"/>
          </a:p>
          <a:p>
            <a:pPr marL="914400" lvl="1" indent="-457200">
              <a:buFont typeface="+mj-lt"/>
              <a:buAutoNum type="alphaLcPeriod"/>
            </a:pPr>
            <a:r>
              <a:rPr lang="en-GB" sz="2000" i="1" dirty="0"/>
              <a:t>Level of “aggregation”</a:t>
            </a:r>
            <a:endParaRPr lang="fr-BE" sz="1800" dirty="0"/>
          </a:p>
          <a:p>
            <a:pPr marL="914400" lvl="1" indent="-457200">
              <a:buFont typeface="+mj-lt"/>
              <a:buAutoNum type="alphaLcPeriod"/>
            </a:pPr>
            <a:r>
              <a:rPr lang="en-GB" sz="2000" i="1" dirty="0"/>
              <a:t>Financing &amp; Funding Vehicle</a:t>
            </a:r>
            <a:endParaRPr lang="fr-BE" sz="1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Choice – What are you proposing to </a:t>
            </a: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do?</a:t>
            </a:r>
            <a:endParaRPr lang="fr-BE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Action plan for implementation</a:t>
            </a:r>
            <a:endParaRPr lang="fr-BE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err="1" smtClean="0">
                <a:latin typeface="Open Sans"/>
                <a:cs typeface="Open Sans"/>
              </a:rPr>
              <a:t>Next</a:t>
            </a:r>
            <a:r>
              <a:rPr lang="fr-FR" sz="2400" b="1" dirty="0" smtClean="0">
                <a:latin typeface="Open Sans"/>
                <a:cs typeface="Open Sans"/>
              </a:rPr>
              <a:t>:</a:t>
            </a:r>
            <a:r>
              <a:rPr lang="fr-FR" sz="2400" dirty="0" smtClean="0"/>
              <a:t> </a:t>
            </a:r>
            <a:r>
              <a:rPr lang="en-GB" sz="2400" dirty="0"/>
              <a:t>Strategic planning and action plan </a:t>
            </a:r>
            <a:r>
              <a:rPr lang="en-GB" sz="2400" dirty="0" smtClean="0"/>
              <a:t>template</a:t>
            </a:r>
            <a:endParaRPr lang="fr-FR" sz="2400" dirty="0"/>
          </a:p>
        </p:txBody>
      </p:sp>
      <p:sp>
        <p:nvSpPr>
          <p:cNvPr id="4" name="Rechthoek 3"/>
          <p:cNvSpPr/>
          <p:nvPr/>
        </p:nvSpPr>
        <p:spPr>
          <a:xfrm>
            <a:off x="1676400" y="15240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Open Sans Light" pitchFamily="34" charset="0"/>
              </a:rPr>
              <a:t>Follow</a:t>
            </a:r>
            <a:r>
              <a:rPr lang="fr-FR" sz="2400" dirty="0">
                <a:latin typeface="Open Sans Light" pitchFamily="34" charset="0"/>
              </a:rPr>
              <a:t> the </a:t>
            </a:r>
            <a:r>
              <a:rPr lang="fr-FR" sz="2400" dirty="0" err="1">
                <a:latin typeface="Open Sans Light" pitchFamily="34" charset="0"/>
              </a:rPr>
              <a:t>step</a:t>
            </a:r>
            <a:r>
              <a:rPr lang="fr-FR" sz="2400" dirty="0">
                <a:latin typeface="Open Sans Light" pitchFamily="34" charset="0"/>
              </a:rPr>
              <a:t>-</a:t>
            </a:r>
            <a:r>
              <a:rPr lang="fr-FR" sz="2400" dirty="0" err="1">
                <a:latin typeface="Open Sans Light" pitchFamily="34" charset="0"/>
              </a:rPr>
              <a:t>to-step</a:t>
            </a:r>
            <a:r>
              <a:rPr lang="fr-FR" sz="2400" dirty="0">
                <a:latin typeface="Open Sans Light" pitchFamily="34" charset="0"/>
              </a:rPr>
              <a:t> guidance </a:t>
            </a:r>
            <a:r>
              <a:rPr lang="fr-FR" sz="2400" dirty="0" err="1">
                <a:latin typeface="Open Sans Light" pitchFamily="34" charset="0"/>
              </a:rPr>
              <a:t>tools</a:t>
            </a:r>
            <a:endParaRPr lang="en-GB" dirty="0"/>
          </a:p>
        </p:txBody>
      </p:sp>
      <p:sp>
        <p:nvSpPr>
          <p:cNvPr id="6" name="PIJL-RECHTS 5"/>
          <p:cNvSpPr/>
          <p:nvPr/>
        </p:nvSpPr>
        <p:spPr>
          <a:xfrm>
            <a:off x="609600" y="1643362"/>
            <a:ext cx="990600" cy="26163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/>
          </a:bodyPr>
          <a:lstStyle/>
          <a:p>
            <a:r>
              <a:rPr lang="fr-FR" sz="2400" dirty="0" err="1">
                <a:latin typeface="Open Sans"/>
                <a:cs typeface="Open Sans"/>
              </a:rPr>
              <a:t>Decision</a:t>
            </a:r>
            <a:r>
              <a:rPr lang="fr-FR" sz="2400" dirty="0">
                <a:latin typeface="Open Sans"/>
                <a:cs typeface="Open Sans"/>
              </a:rPr>
              <a:t> </a:t>
            </a:r>
            <a:r>
              <a:rPr lang="fr-FR" sz="2400" dirty="0" err="1">
                <a:latin typeface="Open Sans"/>
                <a:cs typeface="Open Sans"/>
              </a:rPr>
              <a:t>mapping</a:t>
            </a:r>
            <a:endParaRPr lang="fr-FR" sz="2400" dirty="0"/>
          </a:p>
        </p:txBody>
      </p:sp>
      <p:sp>
        <p:nvSpPr>
          <p:cNvPr id="76" name="Title 20"/>
          <p:cNvSpPr txBox="1">
            <a:spLocks/>
          </p:cNvSpPr>
          <p:nvPr/>
        </p:nvSpPr>
        <p:spPr>
          <a:xfrm>
            <a:off x="6799351" y="1600199"/>
            <a:ext cx="2344649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9862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000000"/>
                </a:solidFill>
              </a:rPr>
              <a:t>Read the </a:t>
            </a:r>
            <a:r>
              <a:rPr lang="en-GB" sz="1600" dirty="0" err="1" smtClean="0">
                <a:solidFill>
                  <a:srgbClr val="000000"/>
                </a:solidFill>
              </a:rPr>
              <a:t>CITYnvest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Comparison </a:t>
            </a:r>
            <a:r>
              <a:rPr lang="en-GB" sz="1600" dirty="0" smtClean="0">
                <a:solidFill>
                  <a:srgbClr val="000000"/>
                </a:solidFill>
              </a:rPr>
              <a:t>report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000000"/>
                </a:solidFill>
              </a:rPr>
              <a:t>M</a:t>
            </a:r>
            <a:r>
              <a:rPr lang="en-GB" sz="1600" dirty="0" smtClean="0">
                <a:solidFill>
                  <a:srgbClr val="000000"/>
                </a:solidFill>
              </a:rPr>
              <a:t>ake use of the tools at your disposal on our website: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2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Recommendation-decision </a:t>
            </a:r>
            <a:r>
              <a:rPr lang="en-GB" sz="1400" dirty="0">
                <a:solidFill>
                  <a:srgbClr val="000000"/>
                </a:solidFill>
              </a:rPr>
              <a:t>matrix</a:t>
            </a:r>
            <a:r>
              <a:rPr lang="en-GB" sz="14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Strategic action plan </a:t>
            </a:r>
            <a:r>
              <a:rPr lang="en-GB" sz="1400" dirty="0" smtClean="0">
                <a:solidFill>
                  <a:srgbClr val="000000"/>
                </a:solidFill>
              </a:rPr>
              <a:t>template</a:t>
            </a:r>
          </a:p>
          <a:p>
            <a:pPr marL="285750" indent="-285750">
              <a:buFont typeface="Arial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Evaluation toolkit.</a:t>
            </a:r>
          </a:p>
          <a:p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4162"/>
            <a:ext cx="6265951" cy="44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1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1000" y="3276600"/>
            <a:ext cx="2590800" cy="381000"/>
          </a:xfrm>
        </p:spPr>
        <p:txBody>
          <a:bodyPr/>
          <a:lstStyle/>
          <a:p>
            <a:r>
              <a:rPr lang="pt-PT" dirty="0"/>
              <a:t> Miguel A. Casas</a:t>
            </a:r>
          </a:p>
          <a:p>
            <a:r>
              <a:rPr lang="pt-PT" dirty="0"/>
              <a:t>Energinvest</a:t>
            </a:r>
          </a:p>
          <a:p>
            <a:endParaRPr lang="pt-PT" dirty="0"/>
          </a:p>
          <a:p>
            <a:r>
              <a:rPr lang="pt-PT" i="1" dirty="0" smtClean="0"/>
              <a:t>mcasas@energinvest.be</a:t>
            </a:r>
          </a:p>
          <a:p>
            <a:r>
              <a:rPr lang="pt-PT" i="1" dirty="0" smtClean="0"/>
              <a:t>+32 495 581 330</a:t>
            </a:r>
            <a:endParaRPr lang="pt-PT" i="1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124200" y="3276600"/>
            <a:ext cx="2971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Clr>
                <a:srgbClr val="539432"/>
              </a:buClr>
              <a:buFontTx/>
              <a:buNone/>
              <a:defRPr sz="1600" b="1" kern="1200" baseline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39432"/>
              </a:buClr>
              <a:buFontTx/>
              <a:buNone/>
              <a:defRPr sz="18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9862F"/>
              </a:buClr>
              <a:buFontTx/>
              <a:buNone/>
              <a:defRPr sz="18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D9862F"/>
              </a:buClr>
              <a:buFontTx/>
              <a:buNone/>
              <a:defRPr sz="18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 Jean-François Marchand</a:t>
            </a:r>
          </a:p>
          <a:p>
            <a:r>
              <a:rPr lang="pt-PT" dirty="0"/>
              <a:t>Energinvest</a:t>
            </a:r>
          </a:p>
          <a:p>
            <a:endParaRPr lang="pt-PT" dirty="0"/>
          </a:p>
          <a:p>
            <a:r>
              <a:rPr lang="pt-PT" i="1" dirty="0"/>
              <a:t>jfmarchand@energinvest.be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6019800" y="3276600"/>
            <a:ext cx="3124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Clr>
                <a:srgbClr val="539432"/>
              </a:buClr>
              <a:buFontTx/>
              <a:buNone/>
              <a:defRPr sz="1600" b="1" kern="1200" baseline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39432"/>
              </a:buClr>
              <a:buFontTx/>
              <a:buNone/>
              <a:defRPr sz="18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9862F"/>
              </a:buClr>
              <a:buFontTx/>
              <a:buNone/>
              <a:defRPr sz="18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D9862F"/>
              </a:buClr>
              <a:buFontTx/>
              <a:buNone/>
              <a:defRPr sz="18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 Lieven Vanstraelen</a:t>
            </a:r>
          </a:p>
          <a:p>
            <a:r>
              <a:rPr lang="pt-PT" dirty="0"/>
              <a:t>Energinvest</a:t>
            </a:r>
          </a:p>
          <a:p>
            <a:endParaRPr lang="pt-PT" dirty="0"/>
          </a:p>
          <a:p>
            <a:r>
              <a:rPr lang="pt-PT" i="1" dirty="0" smtClean="0"/>
              <a:t>lvanstraelen@energinvest.be</a:t>
            </a:r>
          </a:p>
          <a:p>
            <a:r>
              <a:rPr lang="pt-PT" i="1" dirty="0" smtClean="0"/>
              <a:t>+32 495 551 559</a:t>
            </a:r>
            <a:endParaRPr lang="pt-PT" i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BE" dirty="0"/>
          </a:p>
          <a:p>
            <a:endParaRPr lang="en-GB" dirty="0"/>
          </a:p>
        </p:txBody>
      </p:sp>
      <p:sp>
        <p:nvSpPr>
          <p:cNvPr id="8" name="Rechthoek 7"/>
          <p:cNvSpPr/>
          <p:nvPr/>
        </p:nvSpPr>
        <p:spPr>
          <a:xfrm>
            <a:off x="228600" y="4826913"/>
            <a:ext cx="8763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/>
              <a:t>Copyright </a:t>
            </a:r>
            <a:r>
              <a:rPr lang="en-GB" sz="1100" i="1" dirty="0" smtClean="0"/>
              <a:t>in the </a:t>
            </a:r>
            <a:r>
              <a:rPr lang="en-GB" sz="1100" i="1" dirty="0" err="1" smtClean="0"/>
              <a:t>CITYnvest</a:t>
            </a:r>
            <a:r>
              <a:rPr lang="en-GB" sz="1100" i="1" dirty="0" smtClean="0"/>
              <a:t> report </a:t>
            </a:r>
            <a:r>
              <a:rPr lang="en-GB" sz="1100" i="1" dirty="0"/>
              <a:t>is reserved by </a:t>
            </a:r>
            <a:r>
              <a:rPr lang="en-GB" sz="1100" i="1" dirty="0" err="1"/>
              <a:t>Energinvest</a:t>
            </a:r>
            <a:r>
              <a:rPr lang="en-GB" sz="1100" i="1" dirty="0"/>
              <a:t> SPRL. However, readers are given a royalty free licence to use the </a:t>
            </a:r>
            <a:r>
              <a:rPr lang="en-GB" sz="1100" i="1" dirty="0" smtClean="0"/>
              <a:t>report. </a:t>
            </a:r>
            <a:endParaRPr lang="en-GB" sz="1100" dirty="0"/>
          </a:p>
        </p:txBody>
      </p:sp>
      <p:pic>
        <p:nvPicPr>
          <p:cNvPr id="9" name="Picture 2" descr="D:\Energinvest\ZZ New structure\ENERGINVEST\Templates\logo_energinv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371530"/>
            <a:ext cx="2438400" cy="4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lvl="0" indent="0">
              <a:spcBef>
                <a:spcPts val="600"/>
              </a:spcBef>
              <a:buNone/>
            </a:pPr>
            <a:endParaRPr lang="es-ES_tradnl" sz="2400" dirty="0" smtClean="0"/>
          </a:p>
          <a:p>
            <a:pPr marL="0" lvl="0" indent="0">
              <a:spcBef>
                <a:spcPts val="600"/>
              </a:spcBef>
              <a:buNone/>
            </a:pPr>
            <a:endParaRPr lang="en-US" sz="24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AC BM Background: The EIP </a:t>
            </a:r>
            <a:r>
              <a:rPr lang="en-US" sz="2400" dirty="0" smtClean="0"/>
              <a:t>Initiatives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AC Business Models: our </a:t>
            </a:r>
            <a:r>
              <a:rPr lang="en-US" sz="2400" dirty="0" smtClean="0"/>
              <a:t>aim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AC Business Models: Next steps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ES_tradnl" dirty="0">
              <a:solidFill>
                <a:srgbClr val="C00000"/>
              </a:solidFill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ES_tradnl" dirty="0" smtClean="0">
              <a:solidFill>
                <a:srgbClr val="C00000"/>
              </a:solidFill>
            </a:endParaRPr>
          </a:p>
          <a:p>
            <a:pPr lvl="0">
              <a:spcBef>
                <a:spcPts val="600"/>
              </a:spcBef>
            </a:pP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_tradnl" dirty="0" smtClean="0">
                <a:solidFill>
                  <a:schemeClr val="bg1"/>
                </a:solidFill>
              </a:rPr>
              <a:t>INDEX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3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71939"/>
          </a:xfrm>
        </p:spPr>
        <p:txBody>
          <a:bodyPr>
            <a:norm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1. AC BM Background: The EIP Initiatives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1" name="2 Marcador de contenido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874" y="2393178"/>
            <a:ext cx="2609971" cy="3118839"/>
          </a:xfrm>
          <a:prstGeom prst="rect">
            <a:avLst/>
          </a:prstGeom>
        </p:spPr>
      </p:pic>
      <p:sp>
        <p:nvSpPr>
          <p:cNvPr id="32" name="31 Rectángulo"/>
          <p:cNvSpPr/>
          <p:nvPr/>
        </p:nvSpPr>
        <p:spPr>
          <a:xfrm>
            <a:off x="288966" y="988509"/>
            <a:ext cx="2160240" cy="31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r>
              <a:rPr lang="es-ES_tradnl" sz="1600" b="1" dirty="0">
                <a:solidFill>
                  <a:srgbClr val="404040"/>
                </a:solidFill>
              </a:rPr>
              <a:t>Citizen Focus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6690727" y="3715664"/>
            <a:ext cx="2160240" cy="31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r"/>
            <a:r>
              <a:rPr lang="es-ES_tradnl" sz="1600" b="1" dirty="0" err="1">
                <a:solidFill>
                  <a:srgbClr val="404040"/>
                </a:solidFill>
              </a:rPr>
              <a:t>Sustainable</a:t>
            </a:r>
            <a:r>
              <a:rPr lang="es-ES_tradnl" sz="1600" b="1" dirty="0">
                <a:solidFill>
                  <a:srgbClr val="404040"/>
                </a:solidFill>
              </a:rPr>
              <a:t> </a:t>
            </a:r>
            <a:r>
              <a:rPr lang="es-ES_tradnl" sz="1600" b="1" dirty="0" err="1" smtClean="0">
                <a:solidFill>
                  <a:srgbClr val="404040"/>
                </a:solidFill>
              </a:rPr>
              <a:t>Districts</a:t>
            </a:r>
            <a:endParaRPr lang="es-ES_tradnl" sz="1600" b="1" dirty="0">
              <a:solidFill>
                <a:srgbClr val="404040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99018" y="4624191"/>
            <a:ext cx="2953070" cy="31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s-ES_tradnl" sz="1600" b="1" dirty="0" err="1">
                <a:solidFill>
                  <a:srgbClr val="404040"/>
                </a:solidFill>
              </a:rPr>
              <a:t>Integrated</a:t>
            </a:r>
            <a:r>
              <a:rPr lang="es-ES_tradnl" sz="1600" b="1" dirty="0">
                <a:solidFill>
                  <a:srgbClr val="404040"/>
                </a:solidFill>
              </a:rPr>
              <a:t> </a:t>
            </a:r>
            <a:r>
              <a:rPr lang="es-ES_tradnl" sz="1600" b="1" dirty="0" err="1" smtClean="0">
                <a:solidFill>
                  <a:srgbClr val="404040"/>
                </a:solidFill>
              </a:rPr>
              <a:t>Infrastructures</a:t>
            </a:r>
            <a:endParaRPr lang="es-ES_tradnl" sz="1600" dirty="0">
              <a:solidFill>
                <a:srgbClr val="404040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288966" y="1392965"/>
            <a:ext cx="3619844" cy="318801"/>
          </a:xfrm>
          <a:prstGeom prst="roundRect">
            <a:avLst/>
          </a:prstGeom>
          <a:noFill/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3A0CD"/>
                </a:solidFill>
              </a:rPr>
              <a:t>Citizen</a:t>
            </a:r>
            <a:r>
              <a:rPr lang="es-ES" sz="1400" b="1" dirty="0" smtClean="0">
                <a:solidFill>
                  <a:srgbClr val="03A0CD"/>
                </a:solidFill>
              </a:rPr>
              <a:t> City: </a:t>
            </a:r>
            <a:r>
              <a:rPr lang="es-ES" sz="1400" b="1" dirty="0" err="1" smtClean="0">
                <a:solidFill>
                  <a:srgbClr val="03A0CD"/>
                </a:solidFill>
              </a:rPr>
              <a:t>tools</a:t>
            </a:r>
            <a:r>
              <a:rPr lang="es-ES" sz="1400" b="1" dirty="0" smtClean="0">
                <a:solidFill>
                  <a:srgbClr val="03A0CD"/>
                </a:solidFill>
              </a:rPr>
              <a:t> </a:t>
            </a:r>
            <a:r>
              <a:rPr lang="es-ES" sz="1400" b="1" dirty="0" err="1" smtClean="0">
                <a:solidFill>
                  <a:srgbClr val="03A0CD"/>
                </a:solidFill>
              </a:rPr>
              <a:t>for</a:t>
            </a:r>
            <a:r>
              <a:rPr lang="es-ES" sz="1400" b="1" dirty="0" smtClean="0">
                <a:solidFill>
                  <a:srgbClr val="03A0CD"/>
                </a:solidFill>
              </a:rPr>
              <a:t> </a:t>
            </a:r>
            <a:r>
              <a:rPr lang="es-ES" sz="1400" b="1" dirty="0" err="1" smtClean="0">
                <a:solidFill>
                  <a:srgbClr val="03A0CD"/>
                </a:solidFill>
              </a:rPr>
              <a:t>citizen</a:t>
            </a:r>
            <a:r>
              <a:rPr lang="es-ES" sz="1400" b="1" dirty="0" smtClean="0">
                <a:solidFill>
                  <a:srgbClr val="03A0CD"/>
                </a:solidFill>
              </a:rPr>
              <a:t> </a:t>
            </a:r>
            <a:r>
              <a:rPr lang="es-ES" sz="1400" b="1" dirty="0" err="1" smtClean="0">
                <a:solidFill>
                  <a:srgbClr val="03A0CD"/>
                </a:solidFill>
              </a:rPr>
              <a:t>engagement</a:t>
            </a:r>
            <a:endParaRPr lang="es-ES" sz="1400" b="1" dirty="0">
              <a:solidFill>
                <a:srgbClr val="03A0CD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294875" y="1959432"/>
            <a:ext cx="2831753" cy="318801"/>
          </a:xfrm>
          <a:prstGeom prst="roundRect">
            <a:avLst/>
          </a:prstGeom>
          <a:noFill/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3A0CD"/>
                </a:solidFill>
              </a:rPr>
              <a:t>Citizen Centric approach to data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5831930" y="868193"/>
            <a:ext cx="2999987" cy="31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r"/>
            <a:r>
              <a:rPr lang="en-US" sz="1600" b="1" dirty="0">
                <a:solidFill>
                  <a:srgbClr val="404040"/>
                </a:solidFill>
              </a:rPr>
              <a:t>Int. Planning, Policy &amp; Regulation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4781241" y="1339382"/>
            <a:ext cx="4066462" cy="318801"/>
          </a:xfrm>
          <a:prstGeom prst="roundRect">
            <a:avLst/>
          </a:prstGeom>
          <a:noFill/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3A0CD"/>
                </a:solidFill>
              </a:rPr>
              <a:t>Tools for decision making and benchmarking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5099292" y="1783531"/>
            <a:ext cx="3748411" cy="318801"/>
          </a:xfrm>
          <a:prstGeom prst="roundRect">
            <a:avLst/>
          </a:prstGeom>
          <a:noFill/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3A0CD"/>
                </a:solidFill>
              </a:rPr>
              <a:t>Scaling up &amp; replication of smart city plans</a:t>
            </a:r>
          </a:p>
        </p:txBody>
      </p:sp>
      <p:sp>
        <p:nvSpPr>
          <p:cNvPr id="41" name="40 Rectángulo redondeado"/>
          <p:cNvSpPr/>
          <p:nvPr/>
        </p:nvSpPr>
        <p:spPr>
          <a:xfrm>
            <a:off x="5565918" y="2227680"/>
            <a:ext cx="3281785" cy="318801"/>
          </a:xfrm>
          <a:prstGeom prst="roundRect">
            <a:avLst/>
          </a:prstGeom>
          <a:noFill/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3A0CD"/>
                </a:solidFill>
              </a:rPr>
              <a:t>From Planning to Implementation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5926229" y="2671829"/>
            <a:ext cx="2921474" cy="318801"/>
          </a:xfrm>
          <a:prstGeom prst="roundRect">
            <a:avLst/>
          </a:prstGeom>
          <a:noFill/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3A0CD"/>
                </a:solidFill>
              </a:rPr>
              <a:t>Governance for Cultural </a:t>
            </a:r>
            <a:r>
              <a:rPr lang="en-US" sz="1400" b="1" dirty="0" smtClean="0">
                <a:solidFill>
                  <a:srgbClr val="03A0CD"/>
                </a:solidFill>
              </a:rPr>
              <a:t>Heritage</a:t>
            </a:r>
            <a:endParaRPr lang="en-US" sz="1400" b="1" dirty="0">
              <a:solidFill>
                <a:srgbClr val="03A0CD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37577" y="3008007"/>
            <a:ext cx="2735590" cy="996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ES_tradnl" sz="2000" b="1" dirty="0">
                <a:solidFill>
                  <a:srgbClr val="404040"/>
                </a:solidFill>
              </a:rPr>
              <a:t>Business </a:t>
            </a:r>
            <a:r>
              <a:rPr lang="es-ES_tradnl" sz="2000" b="1" dirty="0" err="1" smtClean="0">
                <a:solidFill>
                  <a:srgbClr val="404040"/>
                </a:solidFill>
              </a:rPr>
              <a:t>Models</a:t>
            </a:r>
            <a:r>
              <a:rPr lang="es-ES_tradnl" sz="2000" b="1" dirty="0" smtClean="0">
                <a:solidFill>
                  <a:srgbClr val="404040"/>
                </a:solidFill>
              </a:rPr>
              <a:t>, </a:t>
            </a:r>
            <a:r>
              <a:rPr lang="es-ES_tradnl" sz="2000" b="1" dirty="0" err="1" smtClean="0">
                <a:solidFill>
                  <a:srgbClr val="404040"/>
                </a:solidFill>
              </a:rPr>
              <a:t>Finance</a:t>
            </a:r>
            <a:r>
              <a:rPr lang="es-ES_tradnl" sz="2000" b="1" dirty="0" smtClean="0">
                <a:solidFill>
                  <a:srgbClr val="404040"/>
                </a:solidFill>
              </a:rPr>
              <a:t> and </a:t>
            </a:r>
            <a:r>
              <a:rPr lang="es-ES_tradnl" sz="2000" b="1" dirty="0" err="1" smtClean="0">
                <a:solidFill>
                  <a:srgbClr val="404040"/>
                </a:solidFill>
              </a:rPr>
              <a:t>Procurement</a:t>
            </a:r>
            <a:endParaRPr lang="es-ES_tradnl" sz="2000" b="1" dirty="0">
              <a:solidFill>
                <a:srgbClr val="404040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99013" y="4998526"/>
            <a:ext cx="2827615" cy="318801"/>
          </a:xfrm>
          <a:prstGeom prst="roundRect">
            <a:avLst/>
          </a:prstGeom>
          <a:solidFill>
            <a:schemeClr val="bg1"/>
          </a:solidFill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lvl="1" algn="ctr"/>
            <a:r>
              <a:rPr lang="en-GB" altLang="en-US" sz="1400" b="1" dirty="0">
                <a:solidFill>
                  <a:srgbClr val="03A0CD"/>
                </a:solidFill>
              </a:rPr>
              <a:t>Humble Lamppost</a:t>
            </a:r>
          </a:p>
        </p:txBody>
      </p:sp>
      <p:sp>
        <p:nvSpPr>
          <p:cNvPr id="47" name="46 Rectángulo redondeado"/>
          <p:cNvSpPr/>
          <p:nvPr/>
        </p:nvSpPr>
        <p:spPr>
          <a:xfrm>
            <a:off x="299018" y="5469305"/>
            <a:ext cx="2827614" cy="318801"/>
          </a:xfrm>
          <a:prstGeom prst="roundRect">
            <a:avLst/>
          </a:prstGeom>
          <a:solidFill>
            <a:schemeClr val="bg1"/>
          </a:solidFill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lvl="1" algn="ctr"/>
            <a:r>
              <a:rPr lang="en-GB" altLang="en-US" sz="1400" b="1" dirty="0">
                <a:solidFill>
                  <a:srgbClr val="03A0CD"/>
                </a:solidFill>
              </a:rPr>
              <a:t>Urban Platform</a:t>
            </a:r>
          </a:p>
        </p:txBody>
      </p:sp>
      <p:sp>
        <p:nvSpPr>
          <p:cNvPr id="48" name="47 Rectángulo redondeado"/>
          <p:cNvSpPr/>
          <p:nvPr/>
        </p:nvSpPr>
        <p:spPr>
          <a:xfrm>
            <a:off x="299013" y="5910990"/>
            <a:ext cx="2823472" cy="318801"/>
          </a:xfrm>
          <a:prstGeom prst="roundRect">
            <a:avLst/>
          </a:prstGeom>
          <a:noFill/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lvl="1" algn="ctr"/>
            <a:r>
              <a:rPr lang="en-GB" altLang="en-US" sz="1400" b="1" dirty="0" smtClean="0">
                <a:solidFill>
                  <a:srgbClr val="03A0CD"/>
                </a:solidFill>
              </a:rPr>
              <a:t>Cross-city transformation</a:t>
            </a:r>
            <a:endParaRPr lang="en-GB" altLang="en-US" sz="1400" b="1" dirty="0">
              <a:solidFill>
                <a:srgbClr val="03A0CD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6733272" y="4130825"/>
            <a:ext cx="2074612" cy="318801"/>
          </a:xfrm>
          <a:prstGeom prst="roundRect">
            <a:avLst/>
          </a:prstGeom>
          <a:solidFill>
            <a:schemeClr val="bg1"/>
          </a:solidFill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3A0CD"/>
                </a:solidFill>
              </a:rPr>
              <a:t>Small Giants</a:t>
            </a:r>
            <a:endParaRPr lang="en-US" sz="1400" b="1" dirty="0">
              <a:solidFill>
                <a:srgbClr val="03A0CD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6733272" y="4607675"/>
            <a:ext cx="2074612" cy="318801"/>
          </a:xfrm>
          <a:prstGeom prst="roundRect">
            <a:avLst/>
          </a:prstGeom>
          <a:noFill/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03A0CD"/>
                </a:solidFill>
              </a:rPr>
              <a:t>Positive </a:t>
            </a:r>
            <a:r>
              <a:rPr lang="es-ES_tradnl" sz="1400" b="1" dirty="0" err="1" smtClean="0">
                <a:solidFill>
                  <a:srgbClr val="03A0CD"/>
                </a:solidFill>
              </a:rPr>
              <a:t>Energy</a:t>
            </a:r>
            <a:r>
              <a:rPr lang="es-ES_tradnl" sz="1400" b="1" dirty="0" smtClean="0">
                <a:solidFill>
                  <a:srgbClr val="03A0CD"/>
                </a:solidFill>
              </a:rPr>
              <a:t> Blocks</a:t>
            </a:r>
            <a:endParaRPr lang="es-ES_tradnl" sz="1400" b="1" dirty="0">
              <a:solidFill>
                <a:srgbClr val="03A0CD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896909" y="5124833"/>
            <a:ext cx="2910974" cy="31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r"/>
            <a:r>
              <a:rPr lang="en-US" sz="1600" b="1" dirty="0" smtClean="0">
                <a:solidFill>
                  <a:srgbClr val="404040"/>
                </a:solidFill>
              </a:rPr>
              <a:t>Sustainable Urban Mobility</a:t>
            </a:r>
            <a:endParaRPr lang="en-US" sz="1600" b="1" dirty="0">
              <a:solidFill>
                <a:srgbClr val="404040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6733273" y="5574223"/>
            <a:ext cx="2074612" cy="318801"/>
          </a:xfrm>
          <a:prstGeom prst="roundRect">
            <a:avLst/>
          </a:prstGeom>
          <a:solidFill>
            <a:schemeClr val="bg1"/>
          </a:solidFill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3A0CD"/>
                </a:solidFill>
              </a:rPr>
              <a:t>Electromobility</a:t>
            </a:r>
            <a:endParaRPr lang="en-US" sz="1400" b="1" dirty="0">
              <a:solidFill>
                <a:srgbClr val="03A0CD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6714991" y="5987391"/>
            <a:ext cx="2111712" cy="318801"/>
          </a:xfrm>
          <a:prstGeom prst="roundRect">
            <a:avLst/>
          </a:prstGeom>
          <a:solidFill>
            <a:schemeClr val="bg1"/>
          </a:solidFill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lvl="1" algn="ctr"/>
            <a:r>
              <a:rPr lang="en-GB" sz="1400" b="1" dirty="0">
                <a:solidFill>
                  <a:srgbClr val="03A0CD"/>
                </a:solidFill>
              </a:rPr>
              <a:t>New mobility services</a:t>
            </a:r>
          </a:p>
        </p:txBody>
      </p:sp>
      <p:sp>
        <p:nvSpPr>
          <p:cNvPr id="58" name="57 Rectángulo redondeado"/>
          <p:cNvSpPr/>
          <p:nvPr/>
        </p:nvSpPr>
        <p:spPr>
          <a:xfrm>
            <a:off x="5956581" y="3099937"/>
            <a:ext cx="2921474" cy="318801"/>
          </a:xfrm>
          <a:prstGeom prst="roundRect">
            <a:avLst/>
          </a:prstGeom>
          <a:noFill/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r"/>
            <a:r>
              <a:rPr lang="en-US" sz="1400" b="1" dirty="0" smtClean="0">
                <a:solidFill>
                  <a:srgbClr val="03A0CD"/>
                </a:solidFill>
              </a:rPr>
              <a:t>Cross-Nations Exchange</a:t>
            </a:r>
            <a:endParaRPr lang="en-US" sz="1400" b="1" dirty="0">
              <a:solidFill>
                <a:srgbClr val="03A0CD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299018" y="2941438"/>
            <a:ext cx="2827610" cy="1170098"/>
          </a:xfrm>
          <a:prstGeom prst="roundRect">
            <a:avLst/>
          </a:prstGeom>
          <a:noFill/>
          <a:ln>
            <a:solidFill>
              <a:srgbClr val="03A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endParaRPr lang="en-US" sz="1600" b="1" dirty="0" smtClean="0">
              <a:solidFill>
                <a:srgbClr val="03A0CD"/>
              </a:solidFill>
            </a:endParaRPr>
          </a:p>
          <a:p>
            <a:pPr algn="ctr"/>
            <a:endParaRPr lang="en-US" sz="1600" b="1" dirty="0">
              <a:solidFill>
                <a:srgbClr val="03A0CD"/>
              </a:solidFill>
            </a:endParaRPr>
          </a:p>
          <a:p>
            <a:pPr algn="ctr"/>
            <a:endParaRPr lang="en-US" sz="1600" b="1" dirty="0" smtClean="0">
              <a:solidFill>
                <a:srgbClr val="03A0CD"/>
              </a:solidFill>
            </a:endParaRPr>
          </a:p>
          <a:p>
            <a:pPr algn="ctr"/>
            <a:endParaRPr lang="en-US" sz="1600" b="1" dirty="0">
              <a:solidFill>
                <a:srgbClr val="03A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dirty="0">
                <a:solidFill>
                  <a:schemeClr val="bg1"/>
                </a:solidFill>
              </a:rPr>
              <a:t>AC Business </a:t>
            </a:r>
            <a:r>
              <a:rPr lang="es-ES_tradnl" dirty="0" err="1">
                <a:solidFill>
                  <a:schemeClr val="bg1"/>
                </a:solidFill>
              </a:rPr>
              <a:t>Models</a:t>
            </a:r>
            <a:r>
              <a:rPr lang="es-ES_tradnl" dirty="0">
                <a:solidFill>
                  <a:schemeClr val="bg1"/>
                </a:solidFill>
              </a:rPr>
              <a:t>: </a:t>
            </a:r>
            <a:r>
              <a:rPr lang="es-ES_tradnl" dirty="0" err="1">
                <a:solidFill>
                  <a:schemeClr val="bg1"/>
                </a:solidFill>
              </a:rPr>
              <a:t>our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aim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919" y="894303"/>
            <a:ext cx="8560708" cy="5417288"/>
          </a:xfrm>
        </p:spPr>
        <p:txBody>
          <a:bodyPr/>
          <a:lstStyle/>
          <a:p>
            <a:endParaRPr lang="es-ES" dirty="0" smtClean="0"/>
          </a:p>
          <a:p>
            <a:pPr marL="0" indent="0" algn="ctr">
              <a:buNone/>
            </a:pPr>
            <a:r>
              <a:rPr lang="es-ES" sz="2400" dirty="0" err="1" smtClean="0"/>
              <a:t>Under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initiative</a:t>
            </a:r>
            <a:r>
              <a:rPr lang="es-ES" sz="2400" dirty="0" smtClean="0"/>
              <a:t> “</a:t>
            </a:r>
            <a:r>
              <a:rPr lang="es-ES" sz="2400" dirty="0" err="1" smtClean="0"/>
              <a:t>Innovative</a:t>
            </a:r>
            <a:r>
              <a:rPr lang="es-ES" sz="2400" dirty="0" smtClean="0"/>
              <a:t> Business </a:t>
            </a:r>
            <a:r>
              <a:rPr lang="es-ES" sz="2400" dirty="0" err="1" smtClean="0"/>
              <a:t>Models</a:t>
            </a:r>
            <a:r>
              <a:rPr lang="es-ES" sz="2400" dirty="0" smtClean="0"/>
              <a:t>”, </a:t>
            </a:r>
            <a:r>
              <a:rPr lang="es-ES" sz="2400" dirty="0" err="1" smtClean="0"/>
              <a:t>the</a:t>
            </a:r>
            <a:r>
              <a:rPr lang="es-ES" sz="2400" dirty="0" smtClean="0"/>
              <a:t> AC </a:t>
            </a:r>
            <a:r>
              <a:rPr lang="es-ES" sz="2400" dirty="0" err="1" smtClean="0"/>
              <a:t>aims</a:t>
            </a:r>
            <a:r>
              <a:rPr lang="es-ES" sz="2400" dirty="0" smtClean="0"/>
              <a:t> to </a:t>
            </a:r>
            <a:r>
              <a:rPr lang="es-ES" sz="2400" dirty="0" err="1" smtClean="0"/>
              <a:t>achieve</a:t>
            </a:r>
            <a:r>
              <a:rPr lang="es-ES" sz="2400" dirty="0" smtClean="0"/>
              <a:t> </a:t>
            </a:r>
            <a:r>
              <a:rPr lang="es-ES" sz="2400" dirty="0" err="1" smtClean="0"/>
              <a:t>following</a:t>
            </a:r>
            <a:r>
              <a:rPr lang="es-ES" sz="2400" dirty="0" smtClean="0"/>
              <a:t> </a:t>
            </a:r>
            <a:r>
              <a:rPr lang="es-ES" sz="2400" dirty="0" err="1" smtClean="0"/>
              <a:t>strategic</a:t>
            </a:r>
            <a:r>
              <a:rPr lang="es-ES" sz="2400" dirty="0" smtClean="0"/>
              <a:t> </a:t>
            </a:r>
            <a:r>
              <a:rPr lang="es-ES" sz="2800" dirty="0" err="1" smtClean="0"/>
              <a:t>objectives</a:t>
            </a:r>
            <a:r>
              <a:rPr lang="es-ES" sz="2800" dirty="0" smtClean="0"/>
              <a:t>:</a:t>
            </a:r>
            <a:endParaRPr lang="es-E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r="3325"/>
          <a:stretch/>
        </p:blipFill>
        <p:spPr bwMode="auto">
          <a:xfrm>
            <a:off x="0" y="2753248"/>
            <a:ext cx="9144000" cy="322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8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dirty="0">
                <a:solidFill>
                  <a:schemeClr val="bg1"/>
                </a:solidFill>
              </a:rPr>
              <a:t>AC Business </a:t>
            </a:r>
            <a:r>
              <a:rPr lang="es-ES_tradnl" dirty="0" err="1">
                <a:solidFill>
                  <a:schemeClr val="bg1"/>
                </a:solidFill>
              </a:rPr>
              <a:t>Models</a:t>
            </a:r>
            <a:r>
              <a:rPr lang="es-ES_tradnl" dirty="0">
                <a:solidFill>
                  <a:schemeClr val="bg1"/>
                </a:solidFill>
              </a:rPr>
              <a:t>: </a:t>
            </a:r>
            <a:r>
              <a:rPr lang="es-ES_tradnl" dirty="0" err="1">
                <a:solidFill>
                  <a:schemeClr val="bg1"/>
                </a:solidFill>
              </a:rPr>
              <a:t>our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aim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800" dirty="0" smtClean="0"/>
              <a:t>As </a:t>
            </a:r>
            <a:r>
              <a:rPr lang="es-ES_tradnl" sz="2800" dirty="0" err="1" smtClean="0"/>
              <a:t>strategy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for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achieving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these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objectives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AC has </a:t>
            </a:r>
            <a:r>
              <a:rPr lang="es-ES_tradnl" sz="2800" dirty="0" err="1" smtClean="0"/>
              <a:t>developed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its</a:t>
            </a:r>
            <a:r>
              <a:rPr lang="es-ES_tradnl" sz="2800" dirty="0" smtClean="0"/>
              <a:t> </a:t>
            </a:r>
            <a:r>
              <a:rPr lang="es-ES_tradnl" sz="2800" b="1" dirty="0" err="1" smtClean="0"/>
              <a:t>Roadmap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for</a:t>
            </a:r>
            <a:r>
              <a:rPr lang="es-ES_tradnl" sz="2800" b="1" dirty="0" smtClean="0"/>
              <a:t> 2016</a:t>
            </a:r>
            <a:r>
              <a:rPr lang="es-ES_tradnl" sz="2800" dirty="0" smtClean="0"/>
              <a:t>: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" y="2430129"/>
            <a:ext cx="8993275" cy="406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7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AC Business </a:t>
            </a:r>
            <a:r>
              <a:rPr lang="es-ES" dirty="0" err="1">
                <a:solidFill>
                  <a:schemeClr val="bg1"/>
                </a:solidFill>
              </a:rPr>
              <a:t>Models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Next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steps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2385543"/>
            <a:ext cx="8701873" cy="20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1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u="sng" dirty="0">
                <a:hlinkClick r:id="rId2"/>
              </a:rPr>
              <a:t>Report on Local Innovation </a:t>
            </a:r>
            <a:r>
              <a:rPr lang="en-GB" u="sng" dirty="0" smtClean="0">
                <a:hlinkClick r:id="rId2"/>
              </a:rPr>
              <a:t>Ecosystems</a:t>
            </a:r>
            <a:r>
              <a:rPr lang="en-GB" u="sng" dirty="0" smtClean="0"/>
              <a:t> </a:t>
            </a:r>
            <a:r>
              <a:rPr lang="en-GB" dirty="0" smtClean="0"/>
              <a:t>by Mikael Edelstam is available </a:t>
            </a:r>
            <a:r>
              <a:rPr lang="en-GB" dirty="0"/>
              <a:t>in our webpage. </a:t>
            </a:r>
            <a:r>
              <a:rPr lang="en-GB" dirty="0" smtClean="0"/>
              <a:t>Feel </a:t>
            </a:r>
            <a:r>
              <a:rPr lang="en-GB" dirty="0"/>
              <a:t>free to send </a:t>
            </a:r>
            <a:r>
              <a:rPr lang="en-GB" dirty="0" smtClean="0"/>
              <a:t>any comment/suggestion.</a:t>
            </a:r>
          </a:p>
          <a:p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are looking for case studies </a:t>
            </a:r>
            <a:r>
              <a:rPr lang="en-GB" dirty="0" smtClean="0"/>
              <a:t>on </a:t>
            </a:r>
            <a:r>
              <a:rPr lang="en-GB" dirty="0" err="1" smtClean="0"/>
              <a:t>succesfull</a:t>
            </a:r>
            <a:r>
              <a:rPr lang="en-GB" dirty="0" smtClean="0"/>
              <a:t> </a:t>
            </a:r>
            <a:r>
              <a:rPr lang="en-GB" b="1" dirty="0"/>
              <a:t>business model</a:t>
            </a:r>
            <a:r>
              <a:rPr lang="en-GB" dirty="0"/>
              <a:t> </a:t>
            </a:r>
            <a:r>
              <a:rPr lang="en-GB" dirty="0" smtClean="0"/>
              <a:t>in the area of energy</a:t>
            </a:r>
            <a:r>
              <a:rPr lang="en-GB" dirty="0"/>
              <a:t>, mobility, ICT, smart cities projects and commitments. </a:t>
            </a:r>
            <a:r>
              <a:rPr lang="en-GB" b="1" dirty="0" smtClean="0"/>
              <a:t>By </a:t>
            </a:r>
            <a:r>
              <a:rPr lang="en-GB" b="1" dirty="0"/>
              <a:t>4</a:t>
            </a:r>
            <a:r>
              <a:rPr lang="en-GB" b="1" baseline="30000" dirty="0"/>
              <a:t>th</a:t>
            </a:r>
            <a:r>
              <a:rPr lang="en-GB" b="1" dirty="0"/>
              <a:t> September </a:t>
            </a:r>
            <a:r>
              <a:rPr lang="en-GB" b="1" dirty="0" smtClean="0"/>
              <a:t>2016</a:t>
            </a:r>
            <a:r>
              <a:rPr lang="en-GB" dirty="0"/>
              <a:t> </a:t>
            </a:r>
            <a:r>
              <a:rPr lang="en-GB" dirty="0" smtClean="0"/>
              <a:t>to Anja </a:t>
            </a:r>
            <a:r>
              <a:rPr lang="en-GB" dirty="0"/>
              <a:t>De Cunto: </a:t>
            </a:r>
            <a:r>
              <a:rPr lang="en-GB" u="sng" dirty="0">
                <a:hlinkClick r:id="rId3"/>
              </a:rPr>
              <a:t>Anja.DeCunto@eurocities.eu</a:t>
            </a:r>
            <a:r>
              <a:rPr lang="en-GB" dirty="0"/>
              <a:t>.  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16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</a:t>
            </a:r>
            <a:r>
              <a:rPr lang="en-GB" dirty="0"/>
              <a:t>you are interested in </a:t>
            </a:r>
            <a:r>
              <a:rPr lang="en-GB" b="1" dirty="0"/>
              <a:t>hosting</a:t>
            </a:r>
            <a:r>
              <a:rPr lang="en-GB" dirty="0"/>
              <a:t> or contributing to </a:t>
            </a:r>
            <a:r>
              <a:rPr lang="en-GB" b="1" dirty="0"/>
              <a:t>a webinar </a:t>
            </a:r>
            <a:r>
              <a:rPr lang="en-GB" dirty="0"/>
              <a:t>relating to business models, finance and procurement, please contact Anja De Cunto with details of any potential topics.  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next meeting of the Action clusters on business models will take place in Brussels next 22 November. </a:t>
            </a:r>
            <a:r>
              <a:rPr lang="en-GB" dirty="0" smtClean="0">
                <a:hlinkClick r:id="rId2"/>
              </a:rPr>
              <a:t>Minutes and presentations </a:t>
            </a:r>
            <a:r>
              <a:rPr lang="en-GB" dirty="0" smtClean="0"/>
              <a:t>from our latest meeting in Eindhoven on 24 May.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6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TYnvest">
      <a:dk1>
        <a:sysClr val="windowText" lastClr="000000"/>
      </a:dk1>
      <a:lt1>
        <a:sysClr val="window" lastClr="FFFFFF"/>
      </a:lt1>
      <a:dk2>
        <a:srgbClr val="D9862F"/>
      </a:dk2>
      <a:lt2>
        <a:srgbClr val="EEECE1"/>
      </a:lt2>
      <a:accent1>
        <a:srgbClr val="FFCD0D"/>
      </a:accent1>
      <a:accent2>
        <a:srgbClr val="C00000"/>
      </a:accent2>
      <a:accent3>
        <a:srgbClr val="539432"/>
      </a:accent3>
      <a:accent4>
        <a:srgbClr val="B2A2C7"/>
      </a:accent4>
      <a:accent5>
        <a:srgbClr val="4BACC6"/>
      </a:accent5>
      <a:accent6>
        <a:srgbClr val="F79646"/>
      </a:accent6>
      <a:hlink>
        <a:srgbClr val="1F497D"/>
      </a:hlink>
      <a:folHlink>
        <a:srgbClr val="C00000"/>
      </a:folHlink>
    </a:clrScheme>
    <a:fontScheme name="CITYnves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1942</Words>
  <Application>Microsoft Office PowerPoint</Application>
  <PresentationFormat>Diavoorstelling (4:3)</PresentationFormat>
  <Paragraphs>350</Paragraphs>
  <Slides>29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 Theme</vt:lpstr>
      <vt:lpstr>Increasing capacities in Cities for innovating financing in energy efficiency</vt:lpstr>
      <vt:lpstr>Webinar: Rules of the game</vt:lpstr>
      <vt:lpstr>INDEX</vt:lpstr>
      <vt:lpstr>1. AC BM Background: The EIP Initiatives</vt:lpstr>
      <vt:lpstr>AC Business Models: our aim</vt:lpstr>
      <vt:lpstr>AC Business Models: our aim</vt:lpstr>
      <vt:lpstr>AC Business Models: Next steps</vt:lpstr>
      <vt:lpstr>PowerPoint-presentatie</vt:lpstr>
      <vt:lpstr>PowerPoint-presentatie</vt:lpstr>
      <vt:lpstr>Increasing capacities in Cities for innovating financing in energy efficiency</vt:lpstr>
      <vt:lpstr>Content</vt:lpstr>
      <vt:lpstr>Introduction to the CITYnvest project</vt:lpstr>
      <vt:lpstr>Introduction: The rationale for CITYnvest</vt:lpstr>
      <vt:lpstr>CITYnvest scope:  Wide scale capacity building</vt:lpstr>
      <vt:lpstr>Scope and structure of the study of 24 selected large scale retrofit programs</vt:lpstr>
      <vt:lpstr>In-depth study: What have we done?</vt:lpstr>
      <vt:lpstr>Business models:  Common practices</vt:lpstr>
      <vt:lpstr>Business models:  Main features</vt:lpstr>
      <vt:lpstr>PowerPoint-presentatie</vt:lpstr>
      <vt:lpstr>PDU Operating Services: From low to high integration</vt:lpstr>
      <vt:lpstr>Comparison of the models and major findings</vt:lpstr>
      <vt:lpstr>Models positioning: Models involving facilitation are mainly financed via Financial Institutions or ESCOs while models using integration are mainly financed through the Program Delivery Unit (PDU) or an investment fund.</vt:lpstr>
      <vt:lpstr>Level of Ambition:  The great majority of the models target Perimeter 1 or “standard market practice”, though factor 2 (50% savings) models gain in attention, factor 4 (75% savings) remain marginal.</vt:lpstr>
      <vt:lpstr>Conclusions</vt:lpstr>
      <vt:lpstr>Some conclusions/remarks</vt:lpstr>
      <vt:lpstr>Guidance material</vt:lpstr>
      <vt:lpstr>Next: Strategic planning and action plan template</vt:lpstr>
      <vt:lpstr>Decision mapping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A. Casas</dc:creator>
  <cp:lastModifiedBy>Miguel Angel</cp:lastModifiedBy>
  <cp:revision>221</cp:revision>
  <dcterms:created xsi:type="dcterms:W3CDTF">2006-08-16T00:00:00Z</dcterms:created>
  <dcterms:modified xsi:type="dcterms:W3CDTF">2016-07-08T07:48:58Z</dcterms:modified>
</cp:coreProperties>
</file>